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78" r:id="rId3"/>
    <p:sldId id="257" r:id="rId4"/>
    <p:sldId id="274" r:id="rId5"/>
    <p:sldId id="258" r:id="rId6"/>
    <p:sldId id="270" r:id="rId7"/>
    <p:sldId id="271" r:id="rId8"/>
    <p:sldId id="259" r:id="rId9"/>
    <p:sldId id="279" r:id="rId10"/>
    <p:sldId id="273" r:id="rId11"/>
    <p:sldId id="280" r:id="rId12"/>
    <p:sldId id="276" r:id="rId13"/>
    <p:sldId id="283" r:id="rId14"/>
    <p:sldId id="284" r:id="rId15"/>
    <p:sldId id="285" r:id="rId16"/>
    <p:sldId id="287" r:id="rId17"/>
    <p:sldId id="289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413" autoAdjust="0"/>
  </p:normalViewPr>
  <p:slideViewPr>
    <p:cSldViewPr snapToGrid="0">
      <p:cViewPr varScale="1">
        <p:scale>
          <a:sx n="64" d="100"/>
          <a:sy n="64" d="100"/>
        </p:scale>
        <p:origin x="900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C4B85-C39B-4B83-8A7E-6DF5BA77B51F}" type="datetimeFigureOut">
              <a:rPr lang="zh-CN" altLang="en-US" smtClean="0"/>
              <a:t>2017/10/30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E21302-9CDE-4337-A385-ADB326F0C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8960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21302-9CDE-4337-A385-ADB326F0CCB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1263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https://stackoverflow.com/questions/13373415/pyserial-and-readline-return-binary-string-convert-to-regular-alphanumeric-s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21302-9CDE-4337-A385-ADB326F0CCB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6496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21302-9CDE-4337-A385-ADB326F0CCB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1489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1A14-7C15-4A8B-B49A-32F1C6B0B19B}" type="datetimeFigureOut">
              <a:rPr lang="zh-CN" altLang="en-US" smtClean="0"/>
              <a:t>2017/10/30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D95D-D8C1-4044-AC0F-94161DC0F491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1505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1A14-7C15-4A8B-B49A-32F1C6B0B19B}" type="datetimeFigureOut">
              <a:rPr lang="zh-CN" altLang="en-US" smtClean="0"/>
              <a:t>2017/10/30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D95D-D8C1-4044-AC0F-94161DC0F4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9188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1A14-7C15-4A8B-B49A-32F1C6B0B19B}" type="datetimeFigureOut">
              <a:rPr lang="zh-CN" altLang="en-US" smtClean="0"/>
              <a:t>2017/10/30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D95D-D8C1-4044-AC0F-94161DC0F4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481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1A14-7C15-4A8B-B49A-32F1C6B0B19B}" type="datetimeFigureOut">
              <a:rPr lang="zh-CN" altLang="en-US" smtClean="0"/>
              <a:t>2017/10/30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D95D-D8C1-4044-AC0F-94161DC0F4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5514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1A14-7C15-4A8B-B49A-32F1C6B0B19B}" type="datetimeFigureOut">
              <a:rPr lang="zh-CN" altLang="en-US" smtClean="0"/>
              <a:t>2017/10/30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D95D-D8C1-4044-AC0F-94161DC0F491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7103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1A14-7C15-4A8B-B49A-32F1C6B0B19B}" type="datetimeFigureOut">
              <a:rPr lang="zh-CN" altLang="en-US" smtClean="0"/>
              <a:t>2017/10/30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D95D-D8C1-4044-AC0F-94161DC0F4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9572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1A14-7C15-4A8B-B49A-32F1C6B0B19B}" type="datetimeFigureOut">
              <a:rPr lang="zh-CN" altLang="en-US" smtClean="0"/>
              <a:t>2017/10/30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D95D-D8C1-4044-AC0F-94161DC0F4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3110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1A14-7C15-4A8B-B49A-32F1C6B0B19B}" type="datetimeFigureOut">
              <a:rPr lang="zh-CN" altLang="en-US" smtClean="0"/>
              <a:t>2017/10/30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D95D-D8C1-4044-AC0F-94161DC0F4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3531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1A14-7C15-4A8B-B49A-32F1C6B0B19B}" type="datetimeFigureOut">
              <a:rPr lang="zh-CN" altLang="en-US" smtClean="0"/>
              <a:t>2017/10/30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D95D-D8C1-4044-AC0F-94161DC0F4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950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B4A1A14-7C15-4A8B-B49A-32F1C6B0B19B}" type="datetimeFigureOut">
              <a:rPr lang="zh-CN" altLang="en-US" smtClean="0"/>
              <a:t>2017/10/30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4D6D95D-D8C1-4044-AC0F-94161DC0F4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1683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1A14-7C15-4A8B-B49A-32F1C6B0B19B}" type="datetimeFigureOut">
              <a:rPr lang="zh-CN" altLang="en-US" smtClean="0"/>
              <a:t>2017/10/30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D95D-D8C1-4044-AC0F-94161DC0F4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975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B4A1A14-7C15-4A8B-B49A-32F1C6B0B19B}" type="datetimeFigureOut">
              <a:rPr lang="zh-CN" altLang="en-US" smtClean="0"/>
              <a:t>2017/10/30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4D6D95D-D8C1-4044-AC0F-94161DC0F491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8453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e.arduino.cc/projecthub/microBob/ultra-sonic-ping-sensor-a9c49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layground.arduino.cc/Main/LM35HigherResolution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duino.cc/en/Tutorial/AnalogInpu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st.github.com/electronut/5641938" TargetMode="Externa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ist.github.com/electronut/d5e5f68c610821e311b0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e.arduino.cc/projecthub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6600" dirty="0"/>
              <a:t>Topic 7: Control</a:t>
            </a:r>
            <a:br>
              <a:rPr lang="en-US" altLang="zh-CN" sz="6600" dirty="0"/>
            </a:br>
            <a:r>
              <a:rPr lang="en-US" altLang="zh-CN" sz="6000" dirty="0"/>
              <a:t>STEAM PBL ——</a:t>
            </a:r>
            <a:br>
              <a:rPr lang="en-US" altLang="zh-CN" sz="6000" dirty="0"/>
            </a:br>
            <a:r>
              <a:rPr lang="en-US" altLang="zh-CN" sz="6000" dirty="0"/>
              <a:t>DIY smart control system: part 1</a:t>
            </a:r>
            <a:br>
              <a:rPr lang="en-US" altLang="zh-CN" sz="6000" dirty="0"/>
            </a:br>
            <a:r>
              <a:rPr lang="en-US" altLang="zh-CN" sz="6000" dirty="0"/>
              <a:t>Automatic sensor viewer</a:t>
            </a:r>
            <a:endParaRPr lang="zh-CN" altLang="en-US" sz="60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altLang="zh-CN" dirty="0"/>
              <a:t>IBDP Computer SCIENCE </a:t>
            </a:r>
          </a:p>
          <a:p>
            <a:pPr algn="ctr"/>
            <a:r>
              <a:rPr lang="en-US" altLang="zh-CN" dirty="0"/>
              <a:t>Di WU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26131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38026" y="1990113"/>
            <a:ext cx="1514574" cy="4023360"/>
          </a:xfrm>
        </p:spPr>
        <p:txBody>
          <a:bodyPr>
            <a:norm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</a:rPr>
              <a:t>Sensors</a:t>
            </a:r>
            <a:r>
              <a:rPr lang="en-US" altLang="zh-CN" sz="2800" dirty="0"/>
              <a:t> </a:t>
            </a:r>
          </a:p>
          <a:p>
            <a:r>
              <a:rPr lang="en-US" altLang="zh-CN" sz="2800" dirty="0"/>
              <a:t>+</a:t>
            </a:r>
          </a:p>
          <a:p>
            <a:r>
              <a:rPr lang="en-US" altLang="zh-CN" sz="2800" dirty="0"/>
              <a:t>Arduino </a:t>
            </a:r>
          </a:p>
          <a:p>
            <a:r>
              <a:rPr lang="en-US" altLang="zh-CN" sz="2800" dirty="0"/>
              <a:t>+</a:t>
            </a:r>
          </a:p>
          <a:p>
            <a:r>
              <a:rPr lang="en-US" altLang="zh-CN" sz="2800" dirty="0"/>
              <a:t>Python</a:t>
            </a:r>
            <a:endParaRPr lang="zh-CN" altLang="en-US" sz="2800" dirty="0"/>
          </a:p>
        </p:txBody>
      </p:sp>
      <p:sp>
        <p:nvSpPr>
          <p:cNvPr id="6" name="矩形 5"/>
          <p:cNvSpPr/>
          <p:nvPr/>
        </p:nvSpPr>
        <p:spPr>
          <a:xfrm>
            <a:off x="1637426" y="1846253"/>
            <a:ext cx="5120640" cy="44043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zh-CN" sz="2400" dirty="0"/>
              <a:t>1. Ultra-sound sensor: HCSR04</a:t>
            </a:r>
          </a:p>
          <a:p>
            <a:pPr marL="457200" indent="-457200">
              <a:buFont typeface="+mj-lt"/>
              <a:buAutoNum type="arabicPeriod"/>
            </a:pPr>
            <a:endParaRPr lang="zh-CN" altLang="en-US" sz="2400" dirty="0"/>
          </a:p>
          <a:p>
            <a:r>
              <a:rPr lang="en-US" altLang="zh-CN" sz="2400" dirty="0"/>
              <a:t>2. Temperature sensor: LM35</a:t>
            </a:r>
          </a:p>
          <a:p>
            <a:endParaRPr lang="en-US" altLang="zh-CN" sz="2400" dirty="0"/>
          </a:p>
          <a:p>
            <a:r>
              <a:rPr lang="en-US" altLang="zh-CN" sz="2400" dirty="0"/>
              <a:t>3.  Infrared sensor</a:t>
            </a:r>
          </a:p>
          <a:p>
            <a:pPr marL="457200" indent="-457200">
              <a:buFont typeface="+mj-lt"/>
              <a:buAutoNum type="arabicPeriod"/>
            </a:pPr>
            <a:endParaRPr lang="en-US" altLang="zh-CN" sz="2400" dirty="0"/>
          </a:p>
          <a:p>
            <a:r>
              <a:rPr lang="en-US" altLang="zh-CN" sz="2400" dirty="0"/>
              <a:t>4. Light dependent resistor (LDR, need 10K resistor)</a:t>
            </a:r>
          </a:p>
          <a:p>
            <a:pPr marL="457200" indent="-457200">
              <a:buFont typeface="+mj-lt"/>
              <a:buAutoNum type="arabicPeriod"/>
            </a:pPr>
            <a:endParaRPr lang="en-US" altLang="zh-CN" sz="2400" dirty="0"/>
          </a:p>
          <a:p>
            <a:r>
              <a:rPr lang="en-US" altLang="zh-CN" sz="2400" dirty="0"/>
              <a:t>5. Potentiometer/ voltage divider </a:t>
            </a:r>
          </a:p>
        </p:txBody>
      </p:sp>
      <p:sp>
        <p:nvSpPr>
          <p:cNvPr id="16" name="矩形 15"/>
          <p:cNvSpPr/>
          <p:nvPr/>
        </p:nvSpPr>
        <p:spPr>
          <a:xfrm>
            <a:off x="7452360" y="1799613"/>
            <a:ext cx="3931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hlinkClick r:id="rId3"/>
              </a:rPr>
              <a:t>https://create.arduino.cc/projecthub/microBob/ultra-sonic-ping-sensor-a9c49e</a:t>
            </a:r>
            <a:r>
              <a:rPr lang="zh-CN" altLang="en-US" dirty="0"/>
              <a:t> </a:t>
            </a:r>
          </a:p>
        </p:txBody>
      </p:sp>
      <p:sp>
        <p:nvSpPr>
          <p:cNvPr id="18" name="矩形 17"/>
          <p:cNvSpPr/>
          <p:nvPr/>
        </p:nvSpPr>
        <p:spPr>
          <a:xfrm>
            <a:off x="7452360" y="2612270"/>
            <a:ext cx="41813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hlinkClick r:id="rId4"/>
              </a:rPr>
              <a:t>http://playground.arduino.cc/Main/LM35HigherResolution</a:t>
            </a:r>
            <a:r>
              <a:rPr lang="zh-CN" altLang="en-US" dirty="0"/>
              <a:t> </a:t>
            </a:r>
          </a:p>
        </p:txBody>
      </p:sp>
      <p:sp>
        <p:nvSpPr>
          <p:cNvPr id="19" name="标题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altLang="zh-CN" dirty="0"/>
              <a:t>Topic 1: sensors</a:t>
            </a:r>
            <a:endParaRPr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6977545" y="3795117"/>
            <a:ext cx="4932139" cy="178510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Tasks:</a:t>
            </a:r>
          </a:p>
          <a:p>
            <a:r>
              <a:rPr lang="en-US" altLang="zh-CN" dirty="0"/>
              <a:t>1. Choose at least 3 sensors to study </a:t>
            </a:r>
          </a:p>
          <a:p>
            <a:r>
              <a:rPr lang="en-US" altLang="zh-CN" dirty="0"/>
              <a:t>2. Understand how the sensors work</a:t>
            </a:r>
          </a:p>
          <a:p>
            <a:r>
              <a:rPr lang="en-US" altLang="zh-CN" dirty="0"/>
              <a:t>3. Connect the sensors to Arduino, </a:t>
            </a:r>
            <a:r>
              <a:rPr lang="en-US" altLang="zh-CN" sz="2000" dirty="0">
                <a:solidFill>
                  <a:srgbClr val="FF0000"/>
                </a:solidFill>
              </a:rPr>
              <a:t>build circuits</a:t>
            </a:r>
            <a:endParaRPr lang="en-US" altLang="zh-CN" dirty="0">
              <a:solidFill>
                <a:srgbClr val="FF0000"/>
              </a:solidFill>
            </a:endParaRPr>
          </a:p>
          <a:p>
            <a:r>
              <a:rPr lang="en-US" altLang="zh-CN" dirty="0"/>
              <a:t>4. Try to use Arduino serial monitor to test the success of installation of the sensors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24076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38026" y="1990113"/>
            <a:ext cx="1514574" cy="4023360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Sensors </a:t>
            </a:r>
          </a:p>
          <a:p>
            <a:r>
              <a:rPr lang="en-US" altLang="zh-CN" sz="2800" dirty="0"/>
              <a:t>+</a:t>
            </a:r>
          </a:p>
          <a:p>
            <a:r>
              <a:rPr lang="en-US" altLang="zh-CN" sz="2800" b="1" dirty="0">
                <a:solidFill>
                  <a:srgbClr val="FF0000"/>
                </a:solidFill>
              </a:rPr>
              <a:t>Arduino</a:t>
            </a:r>
            <a:r>
              <a:rPr lang="en-US" altLang="zh-CN" sz="2800" dirty="0"/>
              <a:t> </a:t>
            </a:r>
          </a:p>
          <a:p>
            <a:r>
              <a:rPr lang="en-US" altLang="zh-CN" sz="2800" dirty="0"/>
              <a:t>+</a:t>
            </a:r>
          </a:p>
          <a:p>
            <a:r>
              <a:rPr lang="en-US" altLang="zh-CN" sz="2800" dirty="0"/>
              <a:t>Python</a:t>
            </a:r>
            <a:endParaRPr lang="zh-CN" altLang="en-US" sz="2800" dirty="0"/>
          </a:p>
        </p:txBody>
      </p:sp>
      <p:sp>
        <p:nvSpPr>
          <p:cNvPr id="19" name="标题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altLang="zh-CN" dirty="0"/>
              <a:t>Topic 2: Arduino</a:t>
            </a:r>
            <a:endParaRPr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7574030" y="2116332"/>
            <a:ext cx="4251960" cy="286232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Tasks:</a:t>
            </a:r>
          </a:p>
          <a:p>
            <a:r>
              <a:rPr lang="en-US" altLang="zh-CN" dirty="0"/>
              <a:t>1. Understand all pins analog/digital &amp; input &amp; output of </a:t>
            </a:r>
            <a:r>
              <a:rPr lang="en-US" altLang="zh-CN" dirty="0" err="1"/>
              <a:t>arduino</a:t>
            </a:r>
            <a:endParaRPr lang="en-US" altLang="zh-CN" dirty="0"/>
          </a:p>
          <a:p>
            <a:r>
              <a:rPr lang="en-US" altLang="zh-CN" dirty="0"/>
              <a:t>2. Study how to read Analog input: </a:t>
            </a:r>
            <a:r>
              <a:rPr lang="zh-CN" altLang="en-US" dirty="0">
                <a:hlinkClick r:id="rId3"/>
              </a:rPr>
              <a:t>https://www.arduino.cc/en/Tutorial/AnalogInput</a:t>
            </a:r>
            <a:r>
              <a:rPr lang="zh-CN" altLang="en-US" dirty="0"/>
              <a:t> </a:t>
            </a:r>
          </a:p>
          <a:p>
            <a:r>
              <a:rPr lang="en-US" altLang="zh-CN" dirty="0"/>
              <a:t>3. Study how to use serial port communication between Arduino and PC (python) , you can </a:t>
            </a:r>
            <a:r>
              <a:rPr lang="en-US" altLang="zh-CN" dirty="0">
                <a:solidFill>
                  <a:srgbClr val="FF0000"/>
                </a:solidFill>
              </a:rPr>
              <a:t>use one source first</a:t>
            </a:r>
          </a:p>
          <a:p>
            <a:r>
              <a:rPr lang="en-US" altLang="zh-CN" dirty="0"/>
              <a:t>Check in the Arduino serial monitor</a:t>
            </a:r>
            <a:endParaRPr lang="zh-CN" altLang="en-US" dirty="0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FA1C96BD-20C2-4AE5-85E0-4F7F33A882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2600" y="1831218"/>
            <a:ext cx="5446260" cy="4502601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76C6F358-380E-487F-832E-BE63804678C1}"/>
              </a:ext>
            </a:extLst>
          </p:cNvPr>
          <p:cNvSpPr/>
          <p:nvPr/>
        </p:nvSpPr>
        <p:spPr>
          <a:xfrm>
            <a:off x="7510724" y="5080627"/>
            <a:ext cx="43785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hlinkClick r:id="rId5"/>
              </a:rPr>
              <a:t>https://gist.github.com/electronut/5641938</a:t>
            </a:r>
            <a:r>
              <a:rPr lang="zh-CN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205463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38026" y="1990113"/>
            <a:ext cx="10058400" cy="4023360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Sensor </a:t>
            </a:r>
          </a:p>
          <a:p>
            <a:r>
              <a:rPr lang="en-US" altLang="zh-CN" sz="2800" dirty="0"/>
              <a:t>+</a:t>
            </a:r>
          </a:p>
          <a:p>
            <a:r>
              <a:rPr lang="en-US" altLang="zh-CN" sz="2800" dirty="0"/>
              <a:t>Arduino </a:t>
            </a:r>
          </a:p>
          <a:p>
            <a:r>
              <a:rPr lang="en-US" altLang="zh-CN" sz="2800" dirty="0"/>
              <a:t>+</a:t>
            </a:r>
          </a:p>
          <a:p>
            <a:r>
              <a:rPr lang="en-US" altLang="zh-CN" sz="2800" b="1" dirty="0">
                <a:solidFill>
                  <a:srgbClr val="FF0000"/>
                </a:solidFill>
              </a:rPr>
              <a:t>Python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6273" y="1871063"/>
            <a:ext cx="5281471" cy="4395547"/>
          </a:xfrm>
          <a:prstGeom prst="rect">
            <a:avLst/>
          </a:prstGeom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C8211AD5-7A3F-4A3A-A6B3-DE952058B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altLang="zh-CN" dirty="0"/>
              <a:t>Topic 3: Python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F49EC83-5841-4003-AED5-A971A6597D00}"/>
              </a:ext>
            </a:extLst>
          </p:cNvPr>
          <p:cNvSpPr txBox="1"/>
          <p:nvPr/>
        </p:nvSpPr>
        <p:spPr>
          <a:xfrm>
            <a:off x="7572000" y="2382700"/>
            <a:ext cx="4251960" cy="230832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Tasks:</a:t>
            </a:r>
          </a:p>
          <a:p>
            <a:r>
              <a:rPr lang="en-US" altLang="zh-CN" dirty="0"/>
              <a:t>1. Python for reading from serial port</a:t>
            </a:r>
          </a:p>
          <a:p>
            <a:r>
              <a:rPr lang="en-US" altLang="zh-CN" dirty="0"/>
              <a:t>2. Study how to Display analog data from Arduino using Python (</a:t>
            </a:r>
            <a:r>
              <a:rPr lang="en-US" altLang="zh-CN" dirty="0" err="1"/>
              <a:t>matplotlib</a:t>
            </a:r>
            <a:r>
              <a:rPr lang="en-US" altLang="zh-CN" dirty="0"/>
              <a:t>): </a:t>
            </a:r>
            <a:r>
              <a:rPr lang="en-US" altLang="zh-CN" dirty="0">
                <a:hlinkClick r:id="rId3"/>
              </a:rPr>
              <a:t>https://gist.github.com/electronut/d5e5f68c610821e311b0</a:t>
            </a:r>
            <a:r>
              <a:rPr lang="en-US" altLang="zh-CN" dirty="0"/>
              <a:t> </a:t>
            </a:r>
          </a:p>
          <a:p>
            <a:r>
              <a:rPr lang="en-US" altLang="zh-CN" dirty="0"/>
              <a:t>3. Do simulation with generated data</a:t>
            </a:r>
          </a:p>
          <a:p>
            <a:r>
              <a:rPr lang="en-US" altLang="zh-CN" dirty="0">
                <a:solidFill>
                  <a:srgbClr val="FF0000"/>
                </a:solidFill>
              </a:rPr>
              <a:t>MODIFY to one source first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689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Lesson orientation</a:t>
            </a:r>
            <a:endParaRPr lang="zh-CN" altLang="en-US" dirty="0"/>
          </a:p>
        </p:txBody>
      </p:sp>
      <p:sp>
        <p:nvSpPr>
          <p:cNvPr id="5" name="圆角矩形 4"/>
          <p:cNvSpPr/>
          <p:nvPr/>
        </p:nvSpPr>
        <p:spPr>
          <a:xfrm>
            <a:off x="152400" y="2948940"/>
            <a:ext cx="2743200" cy="96012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/>
                </a:solidFill>
              </a:rPr>
              <a:t>Stage 2: Automatic sensor viewer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688080" y="1783080"/>
            <a:ext cx="3139440" cy="8915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Introduction</a:t>
            </a:r>
            <a:endParaRPr lang="zh-CN" altLang="en-US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黑体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688080" y="2872030"/>
            <a:ext cx="3139440" cy="10012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ts val="2000"/>
              </a:lnSpc>
            </a:pPr>
            <a:r>
              <a:rPr lang="en-US" altLang="zh-CN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Cooperative Learning:</a:t>
            </a:r>
          </a:p>
          <a:p>
            <a:pPr algn="ctr">
              <a:lnSpc>
                <a:spcPts val="2000"/>
              </a:lnSpc>
            </a:pPr>
            <a:r>
              <a:rPr lang="en-US" altLang="zh-CN" sz="2000" b="1" dirty="0">
                <a:solidFill>
                  <a:srgbClr val="0070C0"/>
                </a:solidFill>
                <a:ea typeface="黑体" pitchFamily="2" charset="-122"/>
              </a:rPr>
              <a:t>Sensor + Arduino + Python</a:t>
            </a:r>
          </a:p>
        </p:txBody>
      </p:sp>
      <p:sp>
        <p:nvSpPr>
          <p:cNvPr id="39" name="矩形 38"/>
          <p:cNvSpPr/>
          <p:nvPr/>
        </p:nvSpPr>
        <p:spPr>
          <a:xfrm>
            <a:off x="3688080" y="4018982"/>
            <a:ext cx="3139440" cy="11139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pPr algn="ctr">
              <a:lnSpc>
                <a:spcPts val="2000"/>
              </a:lnSpc>
            </a:pPr>
            <a:r>
              <a:rPr lang="en-US" altLang="zh-CN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Reciprocal Learning and practice </a:t>
            </a:r>
          </a:p>
          <a:p>
            <a:pPr algn="ctr">
              <a:lnSpc>
                <a:spcPts val="2000"/>
              </a:lnSpc>
            </a:pPr>
            <a:r>
              <a:rPr lang="en-US" altLang="zh-CN" sz="2000" b="1" dirty="0">
                <a:solidFill>
                  <a:schemeClr val="tx1"/>
                </a:solidFill>
                <a:ea typeface="黑体" pitchFamily="2" charset="-122"/>
              </a:rPr>
              <a:t>3 developing groups</a:t>
            </a:r>
            <a:endParaRPr lang="zh-CN" altLang="en-US" sz="2000" b="1" dirty="0">
              <a:solidFill>
                <a:schemeClr val="tx1"/>
              </a:solidFill>
              <a:ea typeface="黑体" pitchFamily="2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3688080" y="5292943"/>
            <a:ext cx="3139440" cy="109261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pPr algn="ctr">
              <a:lnSpc>
                <a:spcPts val="2000"/>
              </a:lnSpc>
            </a:pPr>
            <a:r>
              <a:rPr lang="en-US" altLang="zh-CN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Presentation of your prototype !</a:t>
            </a:r>
            <a:endParaRPr lang="zh-CN" altLang="en-US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黑体" pitchFamily="2" charset="-122"/>
            </a:endParaRPr>
          </a:p>
        </p:txBody>
      </p:sp>
      <p:cxnSp>
        <p:nvCxnSpPr>
          <p:cNvPr id="42" name="肘形连接符 41"/>
          <p:cNvCxnSpPr>
            <a:stCxn id="5" idx="3"/>
            <a:endCxn id="37" idx="1"/>
          </p:cNvCxnSpPr>
          <p:nvPr/>
        </p:nvCxnSpPr>
        <p:spPr>
          <a:xfrm flipV="1">
            <a:off x="2895600" y="2228850"/>
            <a:ext cx="792480" cy="1200150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肘形连接符 43"/>
          <p:cNvCxnSpPr>
            <a:stCxn id="5" idx="3"/>
            <a:endCxn id="38" idx="1"/>
          </p:cNvCxnSpPr>
          <p:nvPr/>
        </p:nvCxnSpPr>
        <p:spPr>
          <a:xfrm flipV="1">
            <a:off x="2895600" y="3372660"/>
            <a:ext cx="792480" cy="56340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肘形连接符 45"/>
          <p:cNvCxnSpPr>
            <a:stCxn id="5" idx="3"/>
            <a:endCxn id="39" idx="1"/>
          </p:cNvCxnSpPr>
          <p:nvPr/>
        </p:nvCxnSpPr>
        <p:spPr>
          <a:xfrm>
            <a:off x="2895600" y="3429000"/>
            <a:ext cx="792480" cy="1146952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肘形连接符 47"/>
          <p:cNvCxnSpPr>
            <a:stCxn id="5" idx="3"/>
            <a:endCxn id="40" idx="1"/>
          </p:cNvCxnSpPr>
          <p:nvPr/>
        </p:nvCxnSpPr>
        <p:spPr>
          <a:xfrm>
            <a:off x="2895600" y="3429000"/>
            <a:ext cx="792480" cy="2410252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4605207" y="2897900"/>
            <a:ext cx="1366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20 minutes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4605207" y="3962341"/>
            <a:ext cx="1366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35 minutes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4605206" y="5372893"/>
            <a:ext cx="1366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15 minutes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4578689" y="1737360"/>
            <a:ext cx="1366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10 minutes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7565729" y="1737360"/>
            <a:ext cx="2743200" cy="6472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</a:rPr>
              <a:t>Topic 1: Sensors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7565729" y="3062713"/>
            <a:ext cx="2743200" cy="6472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</a:rPr>
              <a:t>Topic 2: Arduino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7565729" y="4388067"/>
            <a:ext cx="2743200" cy="6472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</a:rPr>
              <a:t>Topic 3: Python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cxnSp>
        <p:nvCxnSpPr>
          <p:cNvPr id="31" name="肘形连接符 30"/>
          <p:cNvCxnSpPr>
            <a:stCxn id="38" idx="3"/>
            <a:endCxn id="28" idx="1"/>
          </p:cNvCxnSpPr>
          <p:nvPr/>
        </p:nvCxnSpPr>
        <p:spPr>
          <a:xfrm flipV="1">
            <a:off x="6827520" y="2060968"/>
            <a:ext cx="738209" cy="1311692"/>
          </a:xfrm>
          <a:prstGeom prst="bentConnector3">
            <a:avLst>
              <a:gd name="adj1" fmla="val 50000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肘形连接符 33"/>
          <p:cNvCxnSpPr>
            <a:stCxn id="38" idx="3"/>
            <a:endCxn id="29" idx="1"/>
          </p:cNvCxnSpPr>
          <p:nvPr/>
        </p:nvCxnSpPr>
        <p:spPr>
          <a:xfrm>
            <a:off x="6827520" y="3372660"/>
            <a:ext cx="738209" cy="13661"/>
          </a:xfrm>
          <a:prstGeom prst="bentConnector3">
            <a:avLst>
              <a:gd name="adj1" fmla="val 50000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肘形连接符 40"/>
          <p:cNvCxnSpPr>
            <a:stCxn id="38" idx="3"/>
            <a:endCxn id="30" idx="1"/>
          </p:cNvCxnSpPr>
          <p:nvPr/>
        </p:nvCxnSpPr>
        <p:spPr>
          <a:xfrm>
            <a:off x="6827520" y="3372660"/>
            <a:ext cx="738209" cy="1339015"/>
          </a:xfrm>
          <a:prstGeom prst="bentConnector3">
            <a:avLst>
              <a:gd name="adj1" fmla="val 50000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77BA9484-B039-4C68-96F5-E2F090E41692}"/>
              </a:ext>
            </a:extLst>
          </p:cNvPr>
          <p:cNvSpPr txBox="1"/>
          <p:nvPr/>
        </p:nvSpPr>
        <p:spPr>
          <a:xfrm>
            <a:off x="10520614" y="2924655"/>
            <a:ext cx="10530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00B050"/>
                </a:solidFill>
              </a:rPr>
              <a:t>Arthur</a:t>
            </a:r>
          </a:p>
          <a:p>
            <a:r>
              <a:rPr lang="en-US" altLang="zh-CN" dirty="0">
                <a:solidFill>
                  <a:srgbClr val="00B050"/>
                </a:solidFill>
              </a:rPr>
              <a:t>Charles</a:t>
            </a:r>
          </a:p>
          <a:p>
            <a:r>
              <a:rPr lang="en-US" altLang="zh-CN" dirty="0">
                <a:solidFill>
                  <a:srgbClr val="00B050"/>
                </a:solidFill>
              </a:rPr>
              <a:t>Margaret</a:t>
            </a:r>
            <a:endParaRPr lang="zh-CN" altLang="en-US" dirty="0">
              <a:solidFill>
                <a:srgbClr val="00B050"/>
              </a:solidFill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6AF79384-00DE-4F82-B758-A19A1012BA5C}"/>
              </a:ext>
            </a:extLst>
          </p:cNvPr>
          <p:cNvSpPr txBox="1"/>
          <p:nvPr/>
        </p:nvSpPr>
        <p:spPr>
          <a:xfrm>
            <a:off x="10569516" y="4250009"/>
            <a:ext cx="9552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B0F0"/>
                </a:solidFill>
              </a:rPr>
              <a:t>Doris</a:t>
            </a:r>
          </a:p>
          <a:p>
            <a:r>
              <a:rPr lang="en-US" altLang="zh-CN" dirty="0">
                <a:solidFill>
                  <a:srgbClr val="00B0F0"/>
                </a:solidFill>
              </a:rPr>
              <a:t>Alex</a:t>
            </a:r>
          </a:p>
          <a:p>
            <a:r>
              <a:rPr lang="en-US" altLang="zh-CN" dirty="0">
                <a:solidFill>
                  <a:srgbClr val="00B0F0"/>
                </a:solidFill>
              </a:rPr>
              <a:t>Matt</a:t>
            </a:r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C42CF338-0D8C-4A63-9621-0D372C23FDCE}"/>
              </a:ext>
            </a:extLst>
          </p:cNvPr>
          <p:cNvSpPr txBox="1"/>
          <p:nvPr/>
        </p:nvSpPr>
        <p:spPr>
          <a:xfrm>
            <a:off x="10520614" y="1599303"/>
            <a:ext cx="16253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Michael</a:t>
            </a:r>
          </a:p>
          <a:p>
            <a:r>
              <a:rPr lang="en-US" altLang="zh-CN" dirty="0">
                <a:solidFill>
                  <a:srgbClr val="FF0000"/>
                </a:solidFill>
              </a:rPr>
              <a:t>Enzo</a:t>
            </a:r>
          </a:p>
          <a:p>
            <a:r>
              <a:rPr lang="en-US" altLang="zh-CN" dirty="0">
                <a:solidFill>
                  <a:srgbClr val="FF0000"/>
                </a:solidFill>
              </a:rPr>
              <a:t>David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B583246-4C02-4B84-AE56-597C000AF36F}"/>
              </a:ext>
            </a:extLst>
          </p:cNvPr>
          <p:cNvSpPr txBox="1"/>
          <p:nvPr/>
        </p:nvSpPr>
        <p:spPr>
          <a:xfrm>
            <a:off x="9084835" y="5451811"/>
            <a:ext cx="1336520" cy="5232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</a:rPr>
              <a:t>TA: Tom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3" name="矩形: 圆角 2">
            <a:extLst>
              <a:ext uri="{FF2B5EF4-FFF2-40B4-BE49-F238E27FC236}">
                <a16:creationId xmlns:a16="http://schemas.microsoft.com/office/drawing/2014/main" id="{92CEE7C0-B937-4864-B250-B01B17D3C957}"/>
              </a:ext>
            </a:extLst>
          </p:cNvPr>
          <p:cNvSpPr/>
          <p:nvPr/>
        </p:nvSpPr>
        <p:spPr>
          <a:xfrm>
            <a:off x="7565729" y="174691"/>
            <a:ext cx="3870653" cy="117287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You have 25 minutes to investigate each topic with your team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8996238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注: 左箭头 10">
            <a:extLst>
              <a:ext uri="{FF2B5EF4-FFF2-40B4-BE49-F238E27FC236}">
                <a16:creationId xmlns:a16="http://schemas.microsoft.com/office/drawing/2014/main" id="{21445328-E8CA-4977-B1F9-2581547E85EB}"/>
              </a:ext>
            </a:extLst>
          </p:cNvPr>
          <p:cNvSpPr/>
          <p:nvPr/>
        </p:nvSpPr>
        <p:spPr>
          <a:xfrm>
            <a:off x="10183012" y="2488368"/>
            <a:ext cx="1889453" cy="3847940"/>
          </a:xfrm>
          <a:prstGeom prst="leftArrow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altLang="zh-CN" dirty="0"/>
              <a:t>Lesson orientation</a:t>
            </a:r>
            <a:endParaRPr lang="zh-CN" altLang="en-US" dirty="0"/>
          </a:p>
        </p:txBody>
      </p:sp>
      <p:sp>
        <p:nvSpPr>
          <p:cNvPr id="5" name="圆角矩形 4"/>
          <p:cNvSpPr/>
          <p:nvPr/>
        </p:nvSpPr>
        <p:spPr>
          <a:xfrm>
            <a:off x="152400" y="2948940"/>
            <a:ext cx="2743200" cy="96012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/>
                </a:solidFill>
              </a:rPr>
              <a:t>Stage 2: Automatic sensor viewer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688080" y="1783080"/>
            <a:ext cx="3139440" cy="8915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Introduction</a:t>
            </a:r>
            <a:endParaRPr lang="zh-CN" altLang="en-US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黑体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688080" y="2872030"/>
            <a:ext cx="3139440" cy="10012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Cooperative Learning:</a:t>
            </a:r>
          </a:p>
          <a:p>
            <a:pPr algn="ctr"/>
            <a:r>
              <a:rPr lang="en-US" altLang="zh-CN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Sensor + Arduino + Python</a:t>
            </a:r>
          </a:p>
        </p:txBody>
      </p:sp>
      <p:sp>
        <p:nvSpPr>
          <p:cNvPr id="39" name="矩形 38"/>
          <p:cNvSpPr/>
          <p:nvPr/>
        </p:nvSpPr>
        <p:spPr>
          <a:xfrm>
            <a:off x="3688080" y="4018982"/>
            <a:ext cx="3139440" cy="11139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ts val="2000"/>
              </a:lnSpc>
            </a:pPr>
            <a:r>
              <a:rPr lang="en-US" altLang="zh-CN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Reciprocal Learning and practice </a:t>
            </a:r>
          </a:p>
          <a:p>
            <a:pPr algn="ctr">
              <a:lnSpc>
                <a:spcPts val="2000"/>
              </a:lnSpc>
            </a:pPr>
            <a:r>
              <a:rPr lang="en-US" altLang="zh-CN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3 developing groups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黑体" pitchFamily="2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3688080" y="5292943"/>
            <a:ext cx="3139440" cy="109261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pPr algn="ctr">
              <a:lnSpc>
                <a:spcPts val="2000"/>
              </a:lnSpc>
            </a:pPr>
            <a:r>
              <a:rPr lang="en-US" altLang="zh-CN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Presentation of your prototype !</a:t>
            </a:r>
            <a:endParaRPr lang="zh-CN" altLang="en-US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黑体" pitchFamily="2" charset="-122"/>
            </a:endParaRPr>
          </a:p>
        </p:txBody>
      </p:sp>
      <p:cxnSp>
        <p:nvCxnSpPr>
          <p:cNvPr id="42" name="肘形连接符 41"/>
          <p:cNvCxnSpPr>
            <a:stCxn id="5" idx="3"/>
            <a:endCxn id="37" idx="1"/>
          </p:cNvCxnSpPr>
          <p:nvPr/>
        </p:nvCxnSpPr>
        <p:spPr>
          <a:xfrm flipV="1">
            <a:off x="2895600" y="2228850"/>
            <a:ext cx="792480" cy="1200150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肘形连接符 43"/>
          <p:cNvCxnSpPr>
            <a:stCxn id="5" idx="3"/>
            <a:endCxn id="38" idx="1"/>
          </p:cNvCxnSpPr>
          <p:nvPr/>
        </p:nvCxnSpPr>
        <p:spPr>
          <a:xfrm flipV="1">
            <a:off x="2895600" y="3372660"/>
            <a:ext cx="792480" cy="56340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肘形连接符 45"/>
          <p:cNvCxnSpPr>
            <a:stCxn id="5" idx="3"/>
            <a:endCxn id="39" idx="1"/>
          </p:cNvCxnSpPr>
          <p:nvPr/>
        </p:nvCxnSpPr>
        <p:spPr>
          <a:xfrm>
            <a:off x="2895600" y="3429000"/>
            <a:ext cx="792480" cy="1146952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肘形连接符 47"/>
          <p:cNvCxnSpPr>
            <a:stCxn id="5" idx="3"/>
            <a:endCxn id="40" idx="1"/>
          </p:cNvCxnSpPr>
          <p:nvPr/>
        </p:nvCxnSpPr>
        <p:spPr>
          <a:xfrm>
            <a:off x="2895600" y="3429000"/>
            <a:ext cx="792480" cy="2410252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4605207" y="2897900"/>
            <a:ext cx="1366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20 minutes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4605207" y="3962341"/>
            <a:ext cx="1366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35 minutes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4578689" y="1737360"/>
            <a:ext cx="1366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10 minutes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7565729" y="2922293"/>
            <a:ext cx="1630737" cy="6472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</a:rPr>
              <a:t>Group A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7565729" y="4247646"/>
            <a:ext cx="1630737" cy="6472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</a:rPr>
              <a:t>Group B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7565729" y="5573000"/>
            <a:ext cx="1630737" cy="6472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</a:rPr>
              <a:t>Group C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cxnSp>
        <p:nvCxnSpPr>
          <p:cNvPr id="31" name="肘形连接符 30"/>
          <p:cNvCxnSpPr>
            <a:cxnSpLocks/>
            <a:endCxn id="28" idx="1"/>
          </p:cNvCxnSpPr>
          <p:nvPr/>
        </p:nvCxnSpPr>
        <p:spPr>
          <a:xfrm rot="5400000" flipH="1" flipV="1">
            <a:off x="6540778" y="3532643"/>
            <a:ext cx="1311693" cy="738210"/>
          </a:xfrm>
          <a:prstGeom prst="bent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肘形连接符 33"/>
          <p:cNvCxnSpPr>
            <a:cxnSpLocks/>
            <a:endCxn id="29" idx="1"/>
          </p:cNvCxnSpPr>
          <p:nvPr/>
        </p:nvCxnSpPr>
        <p:spPr>
          <a:xfrm>
            <a:off x="6827520" y="4557593"/>
            <a:ext cx="738209" cy="13661"/>
          </a:xfrm>
          <a:prstGeom prst="bentConnector3">
            <a:avLst>
              <a:gd name="adj1" fmla="val 50000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肘形连接符 40"/>
          <p:cNvCxnSpPr>
            <a:cxnSpLocks/>
            <a:endCxn id="30" idx="1"/>
          </p:cNvCxnSpPr>
          <p:nvPr/>
        </p:nvCxnSpPr>
        <p:spPr>
          <a:xfrm rot="16200000" flipH="1">
            <a:off x="6527116" y="4857995"/>
            <a:ext cx="1339016" cy="738209"/>
          </a:xfrm>
          <a:prstGeom prst="bent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id="{2B583246-4C02-4B84-AE56-597C000AF36F}"/>
              </a:ext>
            </a:extLst>
          </p:cNvPr>
          <p:cNvSpPr txBox="1"/>
          <p:nvPr/>
        </p:nvSpPr>
        <p:spPr>
          <a:xfrm>
            <a:off x="8381097" y="1875860"/>
            <a:ext cx="1336520" cy="5232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</a:rPr>
              <a:t>TA: Tom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3" name="矩形: 圆角 2">
            <a:extLst>
              <a:ext uri="{FF2B5EF4-FFF2-40B4-BE49-F238E27FC236}">
                <a16:creationId xmlns:a16="http://schemas.microsoft.com/office/drawing/2014/main" id="{92CEE7C0-B937-4864-B250-B01B17D3C957}"/>
              </a:ext>
            </a:extLst>
          </p:cNvPr>
          <p:cNvSpPr/>
          <p:nvPr/>
        </p:nvSpPr>
        <p:spPr>
          <a:xfrm>
            <a:off x="5759415" y="241948"/>
            <a:ext cx="6313050" cy="128113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You have 35 minutes to Create your own sensor viewer based on your new group</a:t>
            </a:r>
            <a:endParaRPr lang="zh-CN" altLang="en-US" sz="2400" dirty="0"/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680A825B-6EA4-4472-8761-B77DA396304D}"/>
              </a:ext>
            </a:extLst>
          </p:cNvPr>
          <p:cNvSpPr txBox="1"/>
          <p:nvPr/>
        </p:nvSpPr>
        <p:spPr>
          <a:xfrm>
            <a:off x="9323614" y="4085385"/>
            <a:ext cx="8867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00B050"/>
                </a:solidFill>
              </a:rPr>
              <a:t>Arthur</a:t>
            </a:r>
          </a:p>
          <a:p>
            <a:r>
              <a:rPr lang="en-US" altLang="zh-CN" sz="2000" b="1" dirty="0">
                <a:solidFill>
                  <a:srgbClr val="FF0000"/>
                </a:solidFill>
              </a:rPr>
              <a:t>David</a:t>
            </a:r>
            <a:endParaRPr lang="zh-CN" altLang="en-US" sz="2000" b="1" dirty="0">
              <a:solidFill>
                <a:srgbClr val="FF0000"/>
              </a:solidFill>
            </a:endParaRPr>
          </a:p>
          <a:p>
            <a:r>
              <a:rPr lang="en-US" altLang="zh-CN" sz="2000" b="1" dirty="0">
                <a:solidFill>
                  <a:srgbClr val="00B0F0"/>
                </a:solidFill>
              </a:rPr>
              <a:t>Alex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A10325AB-C482-4553-9649-FC314C803507}"/>
              </a:ext>
            </a:extLst>
          </p:cNvPr>
          <p:cNvSpPr txBox="1"/>
          <p:nvPr/>
        </p:nvSpPr>
        <p:spPr>
          <a:xfrm>
            <a:off x="9319810" y="5353383"/>
            <a:ext cx="1411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</a:rPr>
              <a:t>Enzo</a:t>
            </a:r>
          </a:p>
          <a:p>
            <a:r>
              <a:rPr lang="en-US" altLang="zh-CN" sz="2000" b="1" dirty="0">
                <a:solidFill>
                  <a:srgbClr val="00B050"/>
                </a:solidFill>
              </a:rPr>
              <a:t>Charles</a:t>
            </a:r>
            <a:endParaRPr lang="en-US" altLang="zh-CN" sz="2000" b="1" dirty="0">
              <a:solidFill>
                <a:srgbClr val="00B0F0"/>
              </a:solidFill>
            </a:endParaRPr>
          </a:p>
          <a:p>
            <a:r>
              <a:rPr lang="en-US" altLang="zh-CN" sz="2000" b="1" dirty="0">
                <a:solidFill>
                  <a:srgbClr val="00B0F0"/>
                </a:solidFill>
              </a:rPr>
              <a:t>Matt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9F2125DB-FC00-4B9D-A0BD-E79C8D6B6E82}"/>
              </a:ext>
            </a:extLst>
          </p:cNvPr>
          <p:cNvSpPr txBox="1"/>
          <p:nvPr/>
        </p:nvSpPr>
        <p:spPr>
          <a:xfrm>
            <a:off x="9269125" y="2738069"/>
            <a:ext cx="16253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</a:rPr>
              <a:t>Michael</a:t>
            </a:r>
          </a:p>
          <a:p>
            <a:r>
              <a:rPr lang="en-US" altLang="zh-CN" sz="2000" b="1" dirty="0">
                <a:solidFill>
                  <a:srgbClr val="00B050"/>
                </a:solidFill>
              </a:rPr>
              <a:t>Margaret</a:t>
            </a:r>
          </a:p>
          <a:p>
            <a:r>
              <a:rPr lang="en-US" altLang="zh-CN" sz="2000" b="1" dirty="0">
                <a:solidFill>
                  <a:srgbClr val="00B0F0"/>
                </a:solidFill>
              </a:rPr>
              <a:t>Doris</a:t>
            </a:r>
            <a:endParaRPr lang="zh-CN" altLang="en-US" sz="2000" b="1" dirty="0">
              <a:solidFill>
                <a:srgbClr val="00B0F0"/>
              </a:solidFill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2A1E8199-56DA-4278-A367-784F46CD9021}"/>
              </a:ext>
            </a:extLst>
          </p:cNvPr>
          <p:cNvSpPr txBox="1"/>
          <p:nvPr/>
        </p:nvSpPr>
        <p:spPr>
          <a:xfrm>
            <a:off x="11019420" y="4087624"/>
            <a:ext cx="10530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00B050"/>
                </a:solidFill>
              </a:rPr>
              <a:t>Arthur</a:t>
            </a:r>
          </a:p>
          <a:p>
            <a:r>
              <a:rPr lang="en-US" altLang="zh-CN" dirty="0">
                <a:solidFill>
                  <a:srgbClr val="00B050"/>
                </a:solidFill>
              </a:rPr>
              <a:t>Charles</a:t>
            </a:r>
          </a:p>
          <a:p>
            <a:r>
              <a:rPr lang="en-US" altLang="zh-CN" dirty="0">
                <a:solidFill>
                  <a:srgbClr val="00B050"/>
                </a:solidFill>
              </a:rPr>
              <a:t>Margaret</a:t>
            </a:r>
            <a:endParaRPr lang="zh-CN" altLang="en-US" dirty="0">
              <a:solidFill>
                <a:srgbClr val="00B050"/>
              </a:solidFill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A4B74628-41AD-4D97-B227-CD3D061839FD}"/>
              </a:ext>
            </a:extLst>
          </p:cNvPr>
          <p:cNvSpPr txBox="1"/>
          <p:nvPr/>
        </p:nvSpPr>
        <p:spPr>
          <a:xfrm>
            <a:off x="11068322" y="5412978"/>
            <a:ext cx="9552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B0F0"/>
                </a:solidFill>
              </a:rPr>
              <a:t>Doris</a:t>
            </a:r>
          </a:p>
          <a:p>
            <a:r>
              <a:rPr lang="en-US" altLang="zh-CN" dirty="0">
                <a:solidFill>
                  <a:srgbClr val="00B0F0"/>
                </a:solidFill>
              </a:rPr>
              <a:t>Alex</a:t>
            </a:r>
          </a:p>
          <a:p>
            <a:r>
              <a:rPr lang="en-US" altLang="zh-CN" dirty="0">
                <a:solidFill>
                  <a:srgbClr val="00B0F0"/>
                </a:solidFill>
              </a:rPr>
              <a:t>Matt</a:t>
            </a:r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DBDFBF5E-2379-4E4D-B102-E09AB810E493}"/>
              </a:ext>
            </a:extLst>
          </p:cNvPr>
          <p:cNvSpPr txBox="1"/>
          <p:nvPr/>
        </p:nvSpPr>
        <p:spPr>
          <a:xfrm>
            <a:off x="11019420" y="2762272"/>
            <a:ext cx="16253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Michael</a:t>
            </a:r>
          </a:p>
          <a:p>
            <a:r>
              <a:rPr lang="en-US" altLang="zh-CN" dirty="0">
                <a:solidFill>
                  <a:srgbClr val="FF0000"/>
                </a:solidFill>
              </a:rPr>
              <a:t>Enzo</a:t>
            </a:r>
          </a:p>
          <a:p>
            <a:r>
              <a:rPr lang="en-US" altLang="zh-CN" dirty="0">
                <a:solidFill>
                  <a:srgbClr val="FF0000"/>
                </a:solidFill>
              </a:rPr>
              <a:t>David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89B32DD4-6C82-4146-BA6D-EF85184BB9C7}"/>
              </a:ext>
            </a:extLst>
          </p:cNvPr>
          <p:cNvSpPr/>
          <p:nvPr/>
        </p:nvSpPr>
        <p:spPr>
          <a:xfrm>
            <a:off x="7679116" y="2476020"/>
            <a:ext cx="1476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Jigsaw groups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051312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8CA5B4C-73F6-4032-9ADD-387754831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Reciprocal Learning </a:t>
            </a:r>
            <a:endParaRPr lang="zh-CN" altLang="en-US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0D74D4C9-9EF7-426E-B5BF-0593F8FB5926}"/>
              </a:ext>
            </a:extLst>
          </p:cNvPr>
          <p:cNvSpPr/>
          <p:nvPr/>
        </p:nvSpPr>
        <p:spPr>
          <a:xfrm>
            <a:off x="142406" y="3372571"/>
            <a:ext cx="2457887" cy="11139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ts val="2000"/>
              </a:lnSpc>
            </a:pPr>
            <a:r>
              <a:rPr lang="en-US" altLang="zh-CN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Reciprocal Learning and practice </a:t>
            </a:r>
          </a:p>
          <a:p>
            <a:pPr algn="ctr">
              <a:lnSpc>
                <a:spcPts val="2000"/>
              </a:lnSpc>
            </a:pPr>
            <a:r>
              <a:rPr lang="en-US" altLang="zh-CN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3 developing groups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黑体" pitchFamily="2" charset="-122"/>
            </a:endParaRPr>
          </a:p>
        </p:txBody>
      </p:sp>
      <p:sp>
        <p:nvSpPr>
          <p:cNvPr id="5" name="圆角矩形 27">
            <a:extLst>
              <a:ext uri="{FF2B5EF4-FFF2-40B4-BE49-F238E27FC236}">
                <a16:creationId xmlns:a16="http://schemas.microsoft.com/office/drawing/2014/main" id="{0B47EB30-6731-4396-AAF7-68805D3A1602}"/>
              </a:ext>
            </a:extLst>
          </p:cNvPr>
          <p:cNvSpPr/>
          <p:nvPr/>
        </p:nvSpPr>
        <p:spPr>
          <a:xfrm>
            <a:off x="3338503" y="2275882"/>
            <a:ext cx="1630737" cy="6472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</a:rPr>
              <a:t>Group A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6" name="圆角矩形 28">
            <a:extLst>
              <a:ext uri="{FF2B5EF4-FFF2-40B4-BE49-F238E27FC236}">
                <a16:creationId xmlns:a16="http://schemas.microsoft.com/office/drawing/2014/main" id="{3CD52D29-A9B0-4708-9F79-742EDB5C6C21}"/>
              </a:ext>
            </a:extLst>
          </p:cNvPr>
          <p:cNvSpPr/>
          <p:nvPr/>
        </p:nvSpPr>
        <p:spPr>
          <a:xfrm>
            <a:off x="3338503" y="3601235"/>
            <a:ext cx="1630737" cy="6472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</a:rPr>
              <a:t>Group B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7" name="圆角矩形 29">
            <a:extLst>
              <a:ext uri="{FF2B5EF4-FFF2-40B4-BE49-F238E27FC236}">
                <a16:creationId xmlns:a16="http://schemas.microsoft.com/office/drawing/2014/main" id="{AD93CB6F-337C-4632-B974-FC87D792EB17}"/>
              </a:ext>
            </a:extLst>
          </p:cNvPr>
          <p:cNvSpPr/>
          <p:nvPr/>
        </p:nvSpPr>
        <p:spPr>
          <a:xfrm>
            <a:off x="3338503" y="4926589"/>
            <a:ext cx="1630737" cy="6472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</a:rPr>
              <a:t>Group C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cxnSp>
        <p:nvCxnSpPr>
          <p:cNvPr id="8" name="肘形连接符 30">
            <a:extLst>
              <a:ext uri="{FF2B5EF4-FFF2-40B4-BE49-F238E27FC236}">
                <a16:creationId xmlns:a16="http://schemas.microsoft.com/office/drawing/2014/main" id="{23366B00-851D-4C6E-B707-36B2B1DEDE27}"/>
              </a:ext>
            </a:extLst>
          </p:cNvPr>
          <p:cNvCxnSpPr>
            <a:cxnSpLocks/>
            <a:endCxn id="5" idx="1"/>
          </p:cNvCxnSpPr>
          <p:nvPr/>
        </p:nvCxnSpPr>
        <p:spPr>
          <a:xfrm rot="5400000" flipH="1" flipV="1">
            <a:off x="2313552" y="2886232"/>
            <a:ext cx="1311693" cy="738210"/>
          </a:xfrm>
          <a:prstGeom prst="bent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肘形连接符 33">
            <a:extLst>
              <a:ext uri="{FF2B5EF4-FFF2-40B4-BE49-F238E27FC236}">
                <a16:creationId xmlns:a16="http://schemas.microsoft.com/office/drawing/2014/main" id="{5C9207CD-6E6F-4A73-AE22-FC2E41C1E942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2600294" y="3911182"/>
            <a:ext cx="738209" cy="13661"/>
          </a:xfrm>
          <a:prstGeom prst="bentConnector3">
            <a:avLst>
              <a:gd name="adj1" fmla="val 50000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肘形连接符 40">
            <a:extLst>
              <a:ext uri="{FF2B5EF4-FFF2-40B4-BE49-F238E27FC236}">
                <a16:creationId xmlns:a16="http://schemas.microsoft.com/office/drawing/2014/main" id="{696DAD40-4572-401E-9AF9-30996C4A052C}"/>
              </a:ext>
            </a:extLst>
          </p:cNvPr>
          <p:cNvCxnSpPr>
            <a:cxnSpLocks/>
            <a:endCxn id="7" idx="1"/>
          </p:cNvCxnSpPr>
          <p:nvPr/>
        </p:nvCxnSpPr>
        <p:spPr>
          <a:xfrm rot="16200000" flipH="1">
            <a:off x="2299890" y="4211584"/>
            <a:ext cx="1339016" cy="738209"/>
          </a:xfrm>
          <a:prstGeom prst="bent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:a16="http://schemas.microsoft.com/office/drawing/2014/main" id="{8ED056FB-C73F-4835-BD32-420476726353}"/>
              </a:ext>
            </a:extLst>
          </p:cNvPr>
          <p:cNvSpPr txBox="1"/>
          <p:nvPr/>
        </p:nvSpPr>
        <p:spPr>
          <a:xfrm>
            <a:off x="5096388" y="3438974"/>
            <a:ext cx="8867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00B050"/>
                </a:solidFill>
              </a:rPr>
              <a:t>Arthur</a:t>
            </a:r>
          </a:p>
          <a:p>
            <a:r>
              <a:rPr lang="en-US" altLang="zh-CN" sz="2000" b="1" dirty="0">
                <a:solidFill>
                  <a:srgbClr val="FF0000"/>
                </a:solidFill>
              </a:rPr>
              <a:t>David</a:t>
            </a:r>
            <a:endParaRPr lang="zh-CN" altLang="en-US" sz="2000" b="1" dirty="0">
              <a:solidFill>
                <a:srgbClr val="FF0000"/>
              </a:solidFill>
            </a:endParaRPr>
          </a:p>
          <a:p>
            <a:r>
              <a:rPr lang="en-US" altLang="zh-CN" sz="2000" b="1" dirty="0">
                <a:solidFill>
                  <a:srgbClr val="00B0F0"/>
                </a:solidFill>
              </a:rPr>
              <a:t>Alex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4535970E-E26B-4214-9B37-51A45D14BFD2}"/>
              </a:ext>
            </a:extLst>
          </p:cNvPr>
          <p:cNvSpPr txBox="1"/>
          <p:nvPr/>
        </p:nvSpPr>
        <p:spPr>
          <a:xfrm>
            <a:off x="5092584" y="4706972"/>
            <a:ext cx="1411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</a:rPr>
              <a:t>Enzo</a:t>
            </a:r>
          </a:p>
          <a:p>
            <a:r>
              <a:rPr lang="en-US" altLang="zh-CN" sz="2000" b="1" dirty="0">
                <a:solidFill>
                  <a:srgbClr val="00B050"/>
                </a:solidFill>
              </a:rPr>
              <a:t>Charles</a:t>
            </a:r>
            <a:endParaRPr lang="en-US" altLang="zh-CN" sz="2000" b="1" dirty="0">
              <a:solidFill>
                <a:srgbClr val="00B0F0"/>
              </a:solidFill>
            </a:endParaRPr>
          </a:p>
          <a:p>
            <a:r>
              <a:rPr lang="en-US" altLang="zh-CN" sz="2000" b="1" dirty="0">
                <a:solidFill>
                  <a:srgbClr val="00B0F0"/>
                </a:solidFill>
              </a:rPr>
              <a:t>Matt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CD9F489-2858-4593-82EB-B45A570E1C8B}"/>
              </a:ext>
            </a:extLst>
          </p:cNvPr>
          <p:cNvSpPr txBox="1"/>
          <p:nvPr/>
        </p:nvSpPr>
        <p:spPr>
          <a:xfrm>
            <a:off x="5041899" y="2091658"/>
            <a:ext cx="16253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</a:rPr>
              <a:t>Michael</a:t>
            </a:r>
          </a:p>
          <a:p>
            <a:r>
              <a:rPr lang="en-US" altLang="zh-CN" sz="2000" b="1" dirty="0">
                <a:solidFill>
                  <a:srgbClr val="00B050"/>
                </a:solidFill>
              </a:rPr>
              <a:t>Margaret</a:t>
            </a:r>
          </a:p>
          <a:p>
            <a:r>
              <a:rPr lang="en-US" altLang="zh-CN" sz="2000" b="1" dirty="0">
                <a:solidFill>
                  <a:srgbClr val="00B0F0"/>
                </a:solidFill>
              </a:rPr>
              <a:t>Doris</a:t>
            </a:r>
            <a:endParaRPr lang="zh-CN" altLang="en-US" sz="2000" b="1" dirty="0">
              <a:solidFill>
                <a:srgbClr val="00B0F0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7AEE5334-EC16-45F3-9EA2-9FF704527917}"/>
              </a:ext>
            </a:extLst>
          </p:cNvPr>
          <p:cNvSpPr txBox="1"/>
          <p:nvPr/>
        </p:nvSpPr>
        <p:spPr>
          <a:xfrm>
            <a:off x="6286612" y="2987597"/>
            <a:ext cx="5757985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/>
              <a:t>Assessment:</a:t>
            </a:r>
          </a:p>
          <a:p>
            <a:pPr marL="342900" indent="-342900">
              <a:buAutoNum type="arabicPeriod"/>
            </a:pPr>
            <a:r>
              <a:rPr lang="en-US" altLang="zh-CN" sz="2400" dirty="0"/>
              <a:t>Prototype (50%): demo it works</a:t>
            </a:r>
          </a:p>
          <a:p>
            <a:pPr marL="342900" indent="-342900">
              <a:buAutoNum type="arabicPeriod"/>
            </a:pPr>
            <a:r>
              <a:rPr lang="en-US" altLang="zh-CN" sz="2400" dirty="0"/>
              <a:t>Presentation (30%) : intuitive explanation </a:t>
            </a:r>
          </a:p>
          <a:p>
            <a:pPr marL="342900" indent="-342900">
              <a:buAutoNum type="arabicPeriod"/>
            </a:pPr>
            <a:r>
              <a:rPr lang="en-US" altLang="zh-CN" sz="2400" dirty="0"/>
              <a:t>Interaction(20%): audience trial</a:t>
            </a:r>
          </a:p>
          <a:p>
            <a:pPr marL="342900" indent="-342900">
              <a:buAutoNum type="arabicPeriod"/>
            </a:pPr>
            <a:r>
              <a:rPr lang="en-US" altLang="zh-CN" sz="2400" dirty="0"/>
              <a:t>Creativity: embedded in 1-3</a:t>
            </a:r>
            <a:endParaRPr lang="zh-CN" altLang="en-US" sz="2400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436B283-7ECC-4BE1-8946-29B3926930BF}"/>
              </a:ext>
            </a:extLst>
          </p:cNvPr>
          <p:cNvSpPr txBox="1"/>
          <p:nvPr/>
        </p:nvSpPr>
        <p:spPr>
          <a:xfrm>
            <a:off x="8117969" y="5391850"/>
            <a:ext cx="1336520" cy="5232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</a:rPr>
              <a:t>TA: Tom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6624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altLang="zh-CN" dirty="0"/>
              <a:t>Lesson orientation</a:t>
            </a:r>
            <a:endParaRPr lang="zh-CN" altLang="en-US" dirty="0"/>
          </a:p>
        </p:txBody>
      </p:sp>
      <p:sp>
        <p:nvSpPr>
          <p:cNvPr id="5" name="圆角矩形 4"/>
          <p:cNvSpPr/>
          <p:nvPr/>
        </p:nvSpPr>
        <p:spPr>
          <a:xfrm>
            <a:off x="114924" y="2947875"/>
            <a:ext cx="2743200" cy="96012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/>
                </a:solidFill>
              </a:rPr>
              <a:t>Stage 2: Automatic sensor viewer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650604" y="1782015"/>
            <a:ext cx="3139440" cy="8915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Introduction</a:t>
            </a:r>
            <a:endParaRPr lang="zh-CN" altLang="en-US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黑体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650604" y="2870965"/>
            <a:ext cx="3139440" cy="10012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Cooperative Learning:</a:t>
            </a:r>
          </a:p>
          <a:p>
            <a:pPr algn="ctr"/>
            <a:r>
              <a:rPr lang="en-US" altLang="zh-CN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Sensor + Arduino + Python</a:t>
            </a:r>
          </a:p>
        </p:txBody>
      </p:sp>
      <p:sp>
        <p:nvSpPr>
          <p:cNvPr id="39" name="矩形 38"/>
          <p:cNvSpPr/>
          <p:nvPr/>
        </p:nvSpPr>
        <p:spPr>
          <a:xfrm>
            <a:off x="3650604" y="4017917"/>
            <a:ext cx="3139440" cy="11139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Reciprocal Learning and practice </a:t>
            </a:r>
          </a:p>
          <a:p>
            <a:pPr algn="ctr"/>
            <a:r>
              <a:rPr lang="en-US" altLang="zh-CN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3 developing groups</a:t>
            </a:r>
            <a:endParaRPr lang="zh-CN" altLang="en-US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黑体" pitchFamily="2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3650604" y="5291878"/>
            <a:ext cx="3139440" cy="10926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ts val="2000"/>
              </a:lnSpc>
            </a:pPr>
            <a:r>
              <a:rPr lang="en-US" altLang="zh-CN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Presentation of </a:t>
            </a:r>
            <a:r>
              <a:rPr lang="en-US" altLang="zh-CN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your </a:t>
            </a:r>
            <a:r>
              <a:rPr lang="en-US" altLang="zh-CN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prototype !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黑体" pitchFamily="2" charset="-122"/>
            </a:endParaRPr>
          </a:p>
        </p:txBody>
      </p:sp>
      <p:cxnSp>
        <p:nvCxnSpPr>
          <p:cNvPr id="42" name="肘形连接符 41"/>
          <p:cNvCxnSpPr>
            <a:stCxn id="5" idx="3"/>
            <a:endCxn id="37" idx="1"/>
          </p:cNvCxnSpPr>
          <p:nvPr/>
        </p:nvCxnSpPr>
        <p:spPr>
          <a:xfrm flipV="1">
            <a:off x="2858124" y="2227785"/>
            <a:ext cx="792480" cy="1200150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肘形连接符 43"/>
          <p:cNvCxnSpPr>
            <a:stCxn id="5" idx="3"/>
            <a:endCxn id="38" idx="1"/>
          </p:cNvCxnSpPr>
          <p:nvPr/>
        </p:nvCxnSpPr>
        <p:spPr>
          <a:xfrm flipV="1">
            <a:off x="2858124" y="3371595"/>
            <a:ext cx="792480" cy="56340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肘形连接符 45"/>
          <p:cNvCxnSpPr>
            <a:stCxn id="5" idx="3"/>
            <a:endCxn id="39" idx="1"/>
          </p:cNvCxnSpPr>
          <p:nvPr/>
        </p:nvCxnSpPr>
        <p:spPr>
          <a:xfrm>
            <a:off x="2858124" y="3427935"/>
            <a:ext cx="792480" cy="1146952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肘形连接符 47"/>
          <p:cNvCxnSpPr>
            <a:stCxn id="5" idx="3"/>
            <a:endCxn id="40" idx="1"/>
          </p:cNvCxnSpPr>
          <p:nvPr/>
        </p:nvCxnSpPr>
        <p:spPr>
          <a:xfrm>
            <a:off x="2858124" y="3427935"/>
            <a:ext cx="792480" cy="2410252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4567731" y="2896835"/>
            <a:ext cx="1366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20 minutes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4567731" y="3961276"/>
            <a:ext cx="1366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35 minutes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4541213" y="1736295"/>
            <a:ext cx="1366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10 minutes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7528253" y="2921228"/>
            <a:ext cx="1630737" cy="6472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</a:rPr>
              <a:t>Group A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7528253" y="4246581"/>
            <a:ext cx="1630737" cy="6472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</a:rPr>
              <a:t>Group B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7528253" y="5571935"/>
            <a:ext cx="1630737" cy="6472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</a:rPr>
              <a:t>Group C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cxnSp>
        <p:nvCxnSpPr>
          <p:cNvPr id="31" name="肘形连接符 30"/>
          <p:cNvCxnSpPr>
            <a:cxnSpLocks/>
            <a:endCxn id="28" idx="1"/>
          </p:cNvCxnSpPr>
          <p:nvPr/>
        </p:nvCxnSpPr>
        <p:spPr>
          <a:xfrm rot="5400000" flipH="1" flipV="1">
            <a:off x="6503302" y="3531578"/>
            <a:ext cx="1311693" cy="738210"/>
          </a:xfrm>
          <a:prstGeom prst="bent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肘形连接符 33"/>
          <p:cNvCxnSpPr>
            <a:cxnSpLocks/>
            <a:endCxn id="29" idx="1"/>
          </p:cNvCxnSpPr>
          <p:nvPr/>
        </p:nvCxnSpPr>
        <p:spPr>
          <a:xfrm>
            <a:off x="6790044" y="4556528"/>
            <a:ext cx="738209" cy="13661"/>
          </a:xfrm>
          <a:prstGeom prst="bentConnector3">
            <a:avLst>
              <a:gd name="adj1" fmla="val 50000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肘形连接符 40"/>
          <p:cNvCxnSpPr>
            <a:cxnSpLocks/>
            <a:endCxn id="30" idx="1"/>
          </p:cNvCxnSpPr>
          <p:nvPr/>
        </p:nvCxnSpPr>
        <p:spPr>
          <a:xfrm rot="16200000" flipH="1">
            <a:off x="6489640" y="4856930"/>
            <a:ext cx="1339016" cy="738209"/>
          </a:xfrm>
          <a:prstGeom prst="bent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id="{2B583246-4C02-4B84-AE56-597C000AF36F}"/>
              </a:ext>
            </a:extLst>
          </p:cNvPr>
          <p:cNvSpPr txBox="1"/>
          <p:nvPr/>
        </p:nvSpPr>
        <p:spPr>
          <a:xfrm>
            <a:off x="10652173" y="4161331"/>
            <a:ext cx="1336520" cy="5232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</a:rPr>
              <a:t>TA: Tom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3" name="矩形: 圆角 2">
            <a:extLst>
              <a:ext uri="{FF2B5EF4-FFF2-40B4-BE49-F238E27FC236}">
                <a16:creationId xmlns:a16="http://schemas.microsoft.com/office/drawing/2014/main" id="{92CEE7C0-B937-4864-B250-B01B17D3C957}"/>
              </a:ext>
            </a:extLst>
          </p:cNvPr>
          <p:cNvSpPr/>
          <p:nvPr/>
        </p:nvSpPr>
        <p:spPr>
          <a:xfrm>
            <a:off x="5759415" y="241948"/>
            <a:ext cx="6313050" cy="128113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Each group has 3 minutes to present your invention! </a:t>
            </a:r>
            <a:endParaRPr lang="zh-CN" altLang="en-US" sz="2400" dirty="0"/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680A825B-6EA4-4472-8761-B77DA396304D}"/>
              </a:ext>
            </a:extLst>
          </p:cNvPr>
          <p:cNvSpPr txBox="1"/>
          <p:nvPr/>
        </p:nvSpPr>
        <p:spPr>
          <a:xfrm>
            <a:off x="9286138" y="4084320"/>
            <a:ext cx="8867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00B050"/>
                </a:solidFill>
              </a:rPr>
              <a:t>Arthur</a:t>
            </a:r>
          </a:p>
          <a:p>
            <a:r>
              <a:rPr lang="en-US" altLang="zh-CN" sz="2000" b="1" dirty="0">
                <a:solidFill>
                  <a:srgbClr val="FF0000"/>
                </a:solidFill>
              </a:rPr>
              <a:t>David</a:t>
            </a:r>
            <a:endParaRPr lang="zh-CN" altLang="en-US" sz="2000" b="1" dirty="0">
              <a:solidFill>
                <a:srgbClr val="FF0000"/>
              </a:solidFill>
            </a:endParaRPr>
          </a:p>
          <a:p>
            <a:r>
              <a:rPr lang="en-US" altLang="zh-CN" sz="2000" b="1" dirty="0">
                <a:solidFill>
                  <a:srgbClr val="00B0F0"/>
                </a:solidFill>
              </a:rPr>
              <a:t>Alex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A10325AB-C482-4553-9649-FC314C803507}"/>
              </a:ext>
            </a:extLst>
          </p:cNvPr>
          <p:cNvSpPr txBox="1"/>
          <p:nvPr/>
        </p:nvSpPr>
        <p:spPr>
          <a:xfrm>
            <a:off x="9282334" y="5352318"/>
            <a:ext cx="1411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</a:rPr>
              <a:t>Enzo</a:t>
            </a:r>
          </a:p>
          <a:p>
            <a:r>
              <a:rPr lang="en-US" altLang="zh-CN" sz="2000" b="1" dirty="0">
                <a:solidFill>
                  <a:srgbClr val="00B050"/>
                </a:solidFill>
              </a:rPr>
              <a:t>Charles</a:t>
            </a:r>
            <a:endParaRPr lang="en-US" altLang="zh-CN" sz="2000" b="1" dirty="0">
              <a:solidFill>
                <a:srgbClr val="00B0F0"/>
              </a:solidFill>
            </a:endParaRPr>
          </a:p>
          <a:p>
            <a:r>
              <a:rPr lang="en-US" altLang="zh-CN" sz="2000" b="1" dirty="0">
                <a:solidFill>
                  <a:srgbClr val="00B0F0"/>
                </a:solidFill>
              </a:rPr>
              <a:t>Matt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9F2125DB-FC00-4B9D-A0BD-E79C8D6B6E82}"/>
              </a:ext>
            </a:extLst>
          </p:cNvPr>
          <p:cNvSpPr txBox="1"/>
          <p:nvPr/>
        </p:nvSpPr>
        <p:spPr>
          <a:xfrm>
            <a:off x="9231649" y="2737004"/>
            <a:ext cx="16253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</a:rPr>
              <a:t>Michael</a:t>
            </a:r>
          </a:p>
          <a:p>
            <a:r>
              <a:rPr lang="en-US" altLang="zh-CN" sz="2000" b="1" dirty="0">
                <a:solidFill>
                  <a:srgbClr val="00B050"/>
                </a:solidFill>
              </a:rPr>
              <a:t>Margaret</a:t>
            </a:r>
          </a:p>
          <a:p>
            <a:r>
              <a:rPr lang="en-US" altLang="zh-CN" sz="2000" b="1" dirty="0">
                <a:solidFill>
                  <a:srgbClr val="00B0F0"/>
                </a:solidFill>
              </a:rPr>
              <a:t>Doris</a:t>
            </a:r>
            <a:endParaRPr lang="zh-CN" altLang="en-US" sz="2000" b="1" dirty="0">
              <a:solidFill>
                <a:srgbClr val="00B0F0"/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89B32DD4-6C82-4146-BA6D-EF85184BB9C7}"/>
              </a:ext>
            </a:extLst>
          </p:cNvPr>
          <p:cNvSpPr/>
          <p:nvPr/>
        </p:nvSpPr>
        <p:spPr>
          <a:xfrm>
            <a:off x="7641640" y="2474955"/>
            <a:ext cx="1476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Jigsaw groups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75571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Next: Arduino + Android(App Inventor)</a:t>
            </a:r>
            <a:endParaRPr lang="zh-CN" altLang="en-US" dirty="0"/>
          </a:p>
        </p:txBody>
      </p:sp>
      <p:sp>
        <p:nvSpPr>
          <p:cNvPr id="4" name="圆角矩形 3"/>
          <p:cNvSpPr/>
          <p:nvPr/>
        </p:nvSpPr>
        <p:spPr>
          <a:xfrm>
            <a:off x="60960" y="3345179"/>
            <a:ext cx="2712720" cy="169630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800" dirty="0"/>
              <a:t>Topic 7: control</a:t>
            </a:r>
          </a:p>
          <a:p>
            <a:pPr algn="ctr"/>
            <a:r>
              <a:rPr lang="en-US" altLang="zh-CN" sz="2800" dirty="0"/>
              <a:t>STEAM PBL </a:t>
            </a:r>
          </a:p>
          <a:p>
            <a:pPr algn="ctr"/>
            <a:r>
              <a:rPr lang="en-US" altLang="zh-CN" sz="2800" dirty="0"/>
              <a:t>DIY smart control system</a:t>
            </a:r>
            <a:endParaRPr lang="zh-CN" altLang="en-US" sz="2800" dirty="0"/>
          </a:p>
        </p:txBody>
      </p:sp>
      <p:sp>
        <p:nvSpPr>
          <p:cNvPr id="5" name="圆角矩形 4"/>
          <p:cNvSpPr/>
          <p:nvPr/>
        </p:nvSpPr>
        <p:spPr>
          <a:xfrm>
            <a:off x="3749040" y="2948940"/>
            <a:ext cx="4358640" cy="96012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dk1"/>
                </a:solidFill>
              </a:rPr>
              <a:t>Stage 2: Automatic sensor viewer</a:t>
            </a:r>
            <a:endParaRPr lang="zh-CN" altLang="en-US" sz="2400" dirty="0">
              <a:solidFill>
                <a:schemeClr val="dk1"/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749040" y="4127083"/>
            <a:ext cx="4358640" cy="96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lt1"/>
                </a:solidFill>
              </a:rPr>
              <a:t>Stage 3: Arduino + Android </a:t>
            </a:r>
          </a:p>
          <a:p>
            <a:pPr algn="ctr"/>
            <a:r>
              <a:rPr lang="en-US" altLang="zh-CN" sz="2400" dirty="0">
                <a:solidFill>
                  <a:schemeClr val="lt1"/>
                </a:solidFill>
              </a:rPr>
              <a:t>Wireless Remote control</a:t>
            </a:r>
            <a:endParaRPr lang="zh-CN" altLang="en-US" sz="2400" dirty="0">
              <a:solidFill>
                <a:schemeClr val="lt1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3749040" y="5292943"/>
            <a:ext cx="4358640" cy="96012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Stage 4: DIY innovation</a:t>
            </a:r>
            <a:endParaRPr lang="zh-CN" altLang="en-US" sz="2400" dirty="0"/>
          </a:p>
        </p:txBody>
      </p:sp>
      <p:sp>
        <p:nvSpPr>
          <p:cNvPr id="8" name="圆角矩形 7"/>
          <p:cNvSpPr/>
          <p:nvPr/>
        </p:nvSpPr>
        <p:spPr>
          <a:xfrm>
            <a:off x="3749040" y="1783080"/>
            <a:ext cx="4358640" cy="96012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Stage 1: self exploration of Arduino: hardware + software</a:t>
            </a:r>
            <a:endParaRPr lang="zh-CN" altLang="en-US" sz="2400" dirty="0"/>
          </a:p>
        </p:txBody>
      </p:sp>
      <p:cxnSp>
        <p:nvCxnSpPr>
          <p:cNvPr id="10" name="肘形连接符 9"/>
          <p:cNvCxnSpPr>
            <a:stCxn id="4" idx="0"/>
            <a:endCxn id="8" idx="1"/>
          </p:cNvCxnSpPr>
          <p:nvPr/>
        </p:nvCxnSpPr>
        <p:spPr>
          <a:xfrm rot="5400000" flipH="1" flipV="1">
            <a:off x="2042161" y="1638300"/>
            <a:ext cx="1082039" cy="2331720"/>
          </a:xfrm>
          <a:prstGeom prst="bent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肘形连接符 11"/>
          <p:cNvCxnSpPr>
            <a:stCxn id="4" idx="3"/>
            <a:endCxn id="5" idx="1"/>
          </p:cNvCxnSpPr>
          <p:nvPr/>
        </p:nvCxnSpPr>
        <p:spPr>
          <a:xfrm flipV="1">
            <a:off x="2773680" y="3429000"/>
            <a:ext cx="975360" cy="764331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肘形连接符 13"/>
          <p:cNvCxnSpPr>
            <a:stCxn id="4" idx="3"/>
            <a:endCxn id="6" idx="1"/>
          </p:cNvCxnSpPr>
          <p:nvPr/>
        </p:nvCxnSpPr>
        <p:spPr>
          <a:xfrm>
            <a:off x="2773680" y="4193331"/>
            <a:ext cx="975360" cy="413812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肘形连接符 15"/>
          <p:cNvCxnSpPr>
            <a:stCxn id="4" idx="2"/>
            <a:endCxn id="7" idx="1"/>
          </p:cNvCxnSpPr>
          <p:nvPr/>
        </p:nvCxnSpPr>
        <p:spPr>
          <a:xfrm rot="16200000" flipH="1">
            <a:off x="2217420" y="4241382"/>
            <a:ext cx="731521" cy="2331720"/>
          </a:xfrm>
          <a:prstGeom prst="bentConnector2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图片 23">
            <a:extLst>
              <a:ext uri="{FF2B5EF4-FFF2-40B4-BE49-F238E27FC236}">
                <a16:creationId xmlns:a16="http://schemas.microsoft.com/office/drawing/2014/main" id="{54739C48-058B-44D3-AAEC-28D68370A8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5068" y="1880156"/>
            <a:ext cx="3956932" cy="2930046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id="{E6A2C2D3-5850-405D-8C79-87BCABB507C7}"/>
              </a:ext>
            </a:extLst>
          </p:cNvPr>
          <p:cNvSpPr txBox="1"/>
          <p:nvPr/>
        </p:nvSpPr>
        <p:spPr>
          <a:xfrm>
            <a:off x="9083040" y="4930188"/>
            <a:ext cx="23234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Smart phone + smart control </a:t>
            </a:r>
            <a:endParaRPr lang="zh-CN" altLang="en-US" sz="2800" dirty="0"/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87F9139A-D012-419A-8B77-9B0839D401BE}"/>
              </a:ext>
            </a:extLst>
          </p:cNvPr>
          <p:cNvSpPr/>
          <p:nvPr/>
        </p:nvSpPr>
        <p:spPr>
          <a:xfrm>
            <a:off x="8361681" y="5883731"/>
            <a:ext cx="3703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hlinkClick r:id="rId4"/>
              </a:rPr>
              <a:t>https://create.arduino.cc/projecthub</a:t>
            </a:r>
            <a:r>
              <a:rPr lang="en-US" altLang="zh-CN" dirty="0"/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83651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Lesson orientation</a:t>
            </a:r>
            <a:endParaRPr lang="zh-CN" altLang="en-US" dirty="0"/>
          </a:p>
        </p:txBody>
      </p:sp>
      <p:sp>
        <p:nvSpPr>
          <p:cNvPr id="4" name="圆角矩形 3"/>
          <p:cNvSpPr/>
          <p:nvPr/>
        </p:nvSpPr>
        <p:spPr>
          <a:xfrm>
            <a:off x="60960" y="3345179"/>
            <a:ext cx="2712720" cy="169630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800" dirty="0"/>
              <a:t>Topic 7: control</a:t>
            </a:r>
          </a:p>
          <a:p>
            <a:pPr algn="ctr"/>
            <a:r>
              <a:rPr lang="en-US" altLang="zh-CN" sz="2800" dirty="0"/>
              <a:t>STEAM PBL </a:t>
            </a:r>
          </a:p>
          <a:p>
            <a:pPr algn="ctr"/>
            <a:r>
              <a:rPr lang="en-US" altLang="zh-CN" sz="2800" dirty="0"/>
              <a:t>DIY smart control system</a:t>
            </a:r>
            <a:endParaRPr lang="zh-CN" altLang="en-US" sz="2800" dirty="0"/>
          </a:p>
        </p:txBody>
      </p:sp>
      <p:sp>
        <p:nvSpPr>
          <p:cNvPr id="5" name="圆角矩形 4"/>
          <p:cNvSpPr/>
          <p:nvPr/>
        </p:nvSpPr>
        <p:spPr>
          <a:xfrm>
            <a:off x="3749040" y="2948940"/>
            <a:ext cx="4358640" cy="96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Stage 2: Automatic sensor viewer</a:t>
            </a:r>
            <a:endParaRPr lang="zh-CN" altLang="en-US" sz="2400" dirty="0"/>
          </a:p>
        </p:txBody>
      </p:sp>
      <p:sp>
        <p:nvSpPr>
          <p:cNvPr id="6" name="圆角矩形 5"/>
          <p:cNvSpPr/>
          <p:nvPr/>
        </p:nvSpPr>
        <p:spPr>
          <a:xfrm>
            <a:off x="3749040" y="4127083"/>
            <a:ext cx="4358640" cy="96012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Stage 3: Arduino + Android </a:t>
            </a:r>
          </a:p>
          <a:p>
            <a:pPr algn="ctr"/>
            <a:r>
              <a:rPr lang="en-US" altLang="zh-CN" sz="2400" dirty="0"/>
              <a:t>Wireless Remote control</a:t>
            </a:r>
            <a:endParaRPr lang="zh-CN" altLang="en-US" sz="2400" dirty="0"/>
          </a:p>
        </p:txBody>
      </p:sp>
      <p:sp>
        <p:nvSpPr>
          <p:cNvPr id="7" name="圆角矩形 6"/>
          <p:cNvSpPr/>
          <p:nvPr/>
        </p:nvSpPr>
        <p:spPr>
          <a:xfrm>
            <a:off x="3749040" y="5292943"/>
            <a:ext cx="4358640" cy="96012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Stage 4: DIY innovation</a:t>
            </a:r>
            <a:endParaRPr lang="zh-CN" altLang="en-US" sz="2400" dirty="0"/>
          </a:p>
        </p:txBody>
      </p:sp>
      <p:sp>
        <p:nvSpPr>
          <p:cNvPr id="8" name="圆角矩形 7"/>
          <p:cNvSpPr/>
          <p:nvPr/>
        </p:nvSpPr>
        <p:spPr>
          <a:xfrm>
            <a:off x="3749040" y="1783080"/>
            <a:ext cx="4358640" cy="96012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Stage 1: self exploration of Arduino: hardware + software</a:t>
            </a:r>
            <a:endParaRPr lang="zh-CN" altLang="en-US" sz="2400" dirty="0"/>
          </a:p>
        </p:txBody>
      </p:sp>
      <p:cxnSp>
        <p:nvCxnSpPr>
          <p:cNvPr id="10" name="肘形连接符 9"/>
          <p:cNvCxnSpPr>
            <a:stCxn id="4" idx="0"/>
            <a:endCxn id="8" idx="1"/>
          </p:cNvCxnSpPr>
          <p:nvPr/>
        </p:nvCxnSpPr>
        <p:spPr>
          <a:xfrm rot="5400000" flipH="1" flipV="1">
            <a:off x="2042161" y="1638300"/>
            <a:ext cx="1082039" cy="2331720"/>
          </a:xfrm>
          <a:prstGeom prst="bent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肘形连接符 11"/>
          <p:cNvCxnSpPr>
            <a:stCxn id="4" idx="3"/>
            <a:endCxn id="5" idx="1"/>
          </p:cNvCxnSpPr>
          <p:nvPr/>
        </p:nvCxnSpPr>
        <p:spPr>
          <a:xfrm flipV="1">
            <a:off x="2773680" y="3429000"/>
            <a:ext cx="975360" cy="764331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肘形连接符 13"/>
          <p:cNvCxnSpPr>
            <a:stCxn id="4" idx="3"/>
            <a:endCxn id="6" idx="1"/>
          </p:cNvCxnSpPr>
          <p:nvPr/>
        </p:nvCxnSpPr>
        <p:spPr>
          <a:xfrm>
            <a:off x="2773680" y="4193331"/>
            <a:ext cx="975360" cy="413812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肘形连接符 15"/>
          <p:cNvCxnSpPr>
            <a:stCxn id="4" idx="2"/>
            <a:endCxn id="7" idx="1"/>
          </p:cNvCxnSpPr>
          <p:nvPr/>
        </p:nvCxnSpPr>
        <p:spPr>
          <a:xfrm rot="16200000" flipH="1">
            <a:off x="2217420" y="4241382"/>
            <a:ext cx="731521" cy="2331720"/>
          </a:xfrm>
          <a:prstGeom prst="bentConnector2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8900160" y="1783080"/>
            <a:ext cx="3139440" cy="8915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Introduction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黑体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900160" y="2872030"/>
            <a:ext cx="3139440" cy="10012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ts val="2000"/>
              </a:lnSpc>
            </a:pPr>
            <a:r>
              <a:rPr lang="en-US" altLang="zh-CN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Cooperative Learning:</a:t>
            </a:r>
          </a:p>
          <a:p>
            <a:pPr algn="ctr">
              <a:lnSpc>
                <a:spcPts val="2000"/>
              </a:lnSpc>
            </a:pPr>
            <a:r>
              <a:rPr lang="en-US" altLang="zh-CN" sz="2000" b="1" dirty="0">
                <a:solidFill>
                  <a:srgbClr val="0070C0"/>
                </a:solidFill>
                <a:ea typeface="黑体" pitchFamily="2" charset="-122"/>
              </a:rPr>
              <a:t>Sensor + Arduino + Python</a:t>
            </a:r>
          </a:p>
        </p:txBody>
      </p:sp>
      <p:sp>
        <p:nvSpPr>
          <p:cNvPr id="39" name="矩形 38"/>
          <p:cNvSpPr/>
          <p:nvPr/>
        </p:nvSpPr>
        <p:spPr>
          <a:xfrm>
            <a:off x="8900160" y="4018982"/>
            <a:ext cx="3139440" cy="11139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ts val="2000"/>
              </a:lnSpc>
            </a:pPr>
            <a:r>
              <a:rPr lang="en-US" altLang="zh-CN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Reciprocal Learning and practice </a:t>
            </a:r>
          </a:p>
          <a:p>
            <a:pPr algn="ctr">
              <a:lnSpc>
                <a:spcPts val="2000"/>
              </a:lnSpc>
            </a:pPr>
            <a:r>
              <a:rPr lang="en-US" altLang="zh-CN" sz="2000" b="1" dirty="0">
                <a:solidFill>
                  <a:srgbClr val="0070C0"/>
                </a:solidFill>
                <a:ea typeface="黑体" pitchFamily="2" charset="-122"/>
              </a:rPr>
              <a:t>3 developing groups</a:t>
            </a:r>
            <a:endParaRPr lang="zh-CN" altLang="en-US" sz="2000" b="1" dirty="0">
              <a:solidFill>
                <a:srgbClr val="0070C0"/>
              </a:solidFill>
              <a:ea typeface="黑体" pitchFamily="2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8900160" y="5292943"/>
            <a:ext cx="3139440" cy="10926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ts val="2000"/>
              </a:lnSpc>
            </a:pPr>
            <a:r>
              <a:rPr lang="en-US" altLang="zh-CN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Presentation of your prototype !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黑体" pitchFamily="2" charset="-122"/>
            </a:endParaRPr>
          </a:p>
        </p:txBody>
      </p:sp>
      <p:cxnSp>
        <p:nvCxnSpPr>
          <p:cNvPr id="42" name="肘形连接符 41"/>
          <p:cNvCxnSpPr>
            <a:stCxn id="5" idx="3"/>
            <a:endCxn id="37" idx="1"/>
          </p:cNvCxnSpPr>
          <p:nvPr/>
        </p:nvCxnSpPr>
        <p:spPr>
          <a:xfrm flipV="1">
            <a:off x="8107680" y="2228850"/>
            <a:ext cx="792480" cy="1200150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肘形连接符 43"/>
          <p:cNvCxnSpPr>
            <a:stCxn id="5" idx="3"/>
            <a:endCxn id="38" idx="1"/>
          </p:cNvCxnSpPr>
          <p:nvPr/>
        </p:nvCxnSpPr>
        <p:spPr>
          <a:xfrm flipV="1">
            <a:off x="8107680" y="3372660"/>
            <a:ext cx="792480" cy="56340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肘形连接符 45"/>
          <p:cNvCxnSpPr>
            <a:stCxn id="5" idx="3"/>
            <a:endCxn id="39" idx="1"/>
          </p:cNvCxnSpPr>
          <p:nvPr/>
        </p:nvCxnSpPr>
        <p:spPr>
          <a:xfrm>
            <a:off x="8107680" y="3429000"/>
            <a:ext cx="792480" cy="1146952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肘形连接符 47"/>
          <p:cNvCxnSpPr>
            <a:stCxn id="5" idx="3"/>
            <a:endCxn id="40" idx="1"/>
          </p:cNvCxnSpPr>
          <p:nvPr/>
        </p:nvCxnSpPr>
        <p:spPr>
          <a:xfrm>
            <a:off x="8107680" y="3429000"/>
            <a:ext cx="792480" cy="2410252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9817287" y="2897900"/>
            <a:ext cx="1366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25 minutes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9817287" y="3962341"/>
            <a:ext cx="1366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35 minutes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9817286" y="5372893"/>
            <a:ext cx="1366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10 minutes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9790769" y="1737360"/>
            <a:ext cx="1366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10 minutes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003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Computer system</a:t>
            </a:r>
            <a:endParaRPr lang="zh-CN" altLang="en-US" dirty="0"/>
          </a:p>
        </p:txBody>
      </p:sp>
      <p:sp>
        <p:nvSpPr>
          <p:cNvPr id="5" name="Rectangle 6"/>
          <p:cNvSpPr/>
          <p:nvPr/>
        </p:nvSpPr>
        <p:spPr>
          <a:xfrm>
            <a:off x="4695512" y="2890361"/>
            <a:ext cx="2362200" cy="3810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Internal memory</a:t>
            </a:r>
          </a:p>
        </p:txBody>
      </p:sp>
      <p:sp>
        <p:nvSpPr>
          <p:cNvPr id="6" name="Rectangle 7"/>
          <p:cNvSpPr/>
          <p:nvPr/>
        </p:nvSpPr>
        <p:spPr>
          <a:xfrm>
            <a:off x="2409512" y="3880961"/>
            <a:ext cx="2133600" cy="381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Input device</a:t>
            </a:r>
          </a:p>
        </p:txBody>
      </p:sp>
      <p:sp>
        <p:nvSpPr>
          <p:cNvPr id="7" name="Rectangle 8"/>
          <p:cNvSpPr/>
          <p:nvPr/>
        </p:nvSpPr>
        <p:spPr>
          <a:xfrm>
            <a:off x="7210112" y="3880961"/>
            <a:ext cx="2057400" cy="381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Output device</a:t>
            </a:r>
          </a:p>
        </p:txBody>
      </p:sp>
      <p:sp>
        <p:nvSpPr>
          <p:cNvPr id="8" name="Rectangle 9"/>
          <p:cNvSpPr/>
          <p:nvPr/>
        </p:nvSpPr>
        <p:spPr>
          <a:xfrm>
            <a:off x="4695512" y="4795361"/>
            <a:ext cx="2362200" cy="7620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Backing </a:t>
            </a:r>
          </a:p>
          <a:p>
            <a:pPr algn="ctr"/>
            <a:r>
              <a:rPr lang="en-US" sz="2400" dirty="0"/>
              <a:t>storage device</a:t>
            </a:r>
          </a:p>
        </p:txBody>
      </p:sp>
      <p:sp>
        <p:nvSpPr>
          <p:cNvPr id="9" name="Rectangle 10"/>
          <p:cNvSpPr/>
          <p:nvPr/>
        </p:nvSpPr>
        <p:spPr>
          <a:xfrm>
            <a:off x="5000312" y="3746190"/>
            <a:ext cx="1752600" cy="59197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Processor</a:t>
            </a:r>
          </a:p>
        </p:txBody>
      </p:sp>
      <p:sp>
        <p:nvSpPr>
          <p:cNvPr id="10" name="Right Arrow 11"/>
          <p:cNvSpPr/>
          <p:nvPr/>
        </p:nvSpPr>
        <p:spPr>
          <a:xfrm>
            <a:off x="4592016" y="3970809"/>
            <a:ext cx="304800" cy="190500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2"/>
          <p:cNvSpPr/>
          <p:nvPr/>
        </p:nvSpPr>
        <p:spPr>
          <a:xfrm>
            <a:off x="6815464" y="3984457"/>
            <a:ext cx="304800" cy="190500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3"/>
          <p:cNvSpPr/>
          <p:nvPr/>
        </p:nvSpPr>
        <p:spPr>
          <a:xfrm rot="5400000">
            <a:off x="5528949" y="3390423"/>
            <a:ext cx="285750" cy="180975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4"/>
          <p:cNvSpPr/>
          <p:nvPr/>
        </p:nvSpPr>
        <p:spPr>
          <a:xfrm rot="5400000">
            <a:off x="5522269" y="4466749"/>
            <a:ext cx="285750" cy="180975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5"/>
          <p:cNvSpPr/>
          <p:nvPr/>
        </p:nvSpPr>
        <p:spPr>
          <a:xfrm rot="16200000">
            <a:off x="6008147" y="4462699"/>
            <a:ext cx="286251" cy="189576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6"/>
          <p:cNvSpPr/>
          <p:nvPr/>
        </p:nvSpPr>
        <p:spPr>
          <a:xfrm rot="16200000">
            <a:off x="6008894" y="3387151"/>
            <a:ext cx="286251" cy="189576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7"/>
          <p:cNvSpPr/>
          <p:nvPr/>
        </p:nvSpPr>
        <p:spPr>
          <a:xfrm>
            <a:off x="2118360" y="2141220"/>
            <a:ext cx="7391400" cy="3545822"/>
          </a:xfrm>
          <a:prstGeom prst="roundRect">
            <a:avLst/>
          </a:prstGeom>
          <a:noFill/>
          <a:ln>
            <a:solidFill>
              <a:srgbClr val="00B0F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20"/>
          <p:cNvSpPr/>
          <p:nvPr/>
        </p:nvSpPr>
        <p:spPr>
          <a:xfrm>
            <a:off x="2194560" y="3477562"/>
            <a:ext cx="2397456" cy="11020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851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7"/>
          <p:cNvSpPr/>
          <p:nvPr/>
        </p:nvSpPr>
        <p:spPr>
          <a:xfrm>
            <a:off x="3409097" y="2743200"/>
            <a:ext cx="17043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  <a:latin typeface="Century Schoolbook" pitchFamily="18" charset="0"/>
                <a:ea typeface="黑体" pitchFamily="49" charset="-122"/>
              </a:rPr>
              <a:t>Processing</a:t>
            </a:r>
            <a:endParaRPr lang="en-US" sz="2400" dirty="0">
              <a:solidFill>
                <a:prstClr val="black"/>
              </a:solidFill>
              <a:latin typeface="Arial" pitchFamily="34" charset="0"/>
              <a:ea typeface="黑体" pitchFamily="49" charset="-122"/>
            </a:endParaRPr>
          </a:p>
        </p:txBody>
      </p:sp>
      <p:sp>
        <p:nvSpPr>
          <p:cNvPr id="37" name="Rectangle 8"/>
          <p:cNvSpPr/>
          <p:nvPr/>
        </p:nvSpPr>
        <p:spPr>
          <a:xfrm>
            <a:off x="6152297" y="2743200"/>
            <a:ext cx="12795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  <a:latin typeface="Century Schoolbook" pitchFamily="18" charset="0"/>
                <a:ea typeface="黑体" pitchFamily="49" charset="-122"/>
              </a:rPr>
              <a:t>Storage</a:t>
            </a:r>
            <a:endParaRPr lang="en-US" sz="2400" dirty="0">
              <a:solidFill>
                <a:prstClr val="black"/>
              </a:solidFill>
              <a:latin typeface="Arial" pitchFamily="34" charset="0"/>
              <a:ea typeface="黑体" pitchFamily="49" charset="-122"/>
            </a:endParaRPr>
          </a:p>
        </p:txBody>
      </p:sp>
      <p:cxnSp>
        <p:nvCxnSpPr>
          <p:cNvPr id="38" name="Straight Arrow Connector 24"/>
          <p:cNvCxnSpPr/>
          <p:nvPr/>
        </p:nvCxnSpPr>
        <p:spPr>
          <a:xfrm>
            <a:off x="4996480" y="3316703"/>
            <a:ext cx="618323" cy="0"/>
          </a:xfrm>
          <a:prstGeom prst="straightConnector1">
            <a:avLst/>
          </a:prstGeom>
          <a:noFill/>
          <a:ln w="38100" cap="flat" cmpd="sng" algn="ctr">
            <a:solidFill>
              <a:srgbClr val="00B0F0"/>
            </a:solidFill>
            <a:prstDash val="solid"/>
            <a:tailEnd type="arrow"/>
          </a:ln>
          <a:effectLst/>
        </p:spPr>
      </p:cxnSp>
      <p:cxnSp>
        <p:nvCxnSpPr>
          <p:cNvPr id="39" name="Straight Arrow Connector 26"/>
          <p:cNvCxnSpPr/>
          <p:nvPr/>
        </p:nvCxnSpPr>
        <p:spPr>
          <a:xfrm flipH="1">
            <a:off x="4980936" y="4114800"/>
            <a:ext cx="618323" cy="0"/>
          </a:xfrm>
          <a:prstGeom prst="straightConnector1">
            <a:avLst/>
          </a:prstGeom>
          <a:noFill/>
          <a:ln w="38100" cap="flat" cmpd="sng" algn="ctr">
            <a:solidFill>
              <a:srgbClr val="00B0F0"/>
            </a:solidFill>
            <a:prstDash val="solid"/>
            <a:tailEnd type="arrow"/>
          </a:ln>
          <a:effectLst/>
        </p:spPr>
      </p:cxnSp>
      <p:pic>
        <p:nvPicPr>
          <p:cNvPr id="40" name="Picture 2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778" y="3104751"/>
            <a:ext cx="1182306" cy="1016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Rectangle 72"/>
          <p:cNvSpPr/>
          <p:nvPr/>
        </p:nvSpPr>
        <p:spPr>
          <a:xfrm>
            <a:off x="2651761" y="1142802"/>
            <a:ext cx="5410200" cy="1279256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黑体"/>
              <a:cs typeface="+mn-cs"/>
            </a:endParaRPr>
          </a:p>
        </p:txBody>
      </p:sp>
      <p:sp>
        <p:nvSpPr>
          <p:cNvPr id="42" name="Rectangle 73"/>
          <p:cNvSpPr/>
          <p:nvPr/>
        </p:nvSpPr>
        <p:spPr>
          <a:xfrm>
            <a:off x="1402667" y="2771777"/>
            <a:ext cx="3710744" cy="1632581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黑体"/>
              <a:cs typeface="+mn-cs"/>
            </a:endParaRPr>
          </a:p>
        </p:txBody>
      </p:sp>
      <p:sp>
        <p:nvSpPr>
          <p:cNvPr id="43" name="Rectangle 75"/>
          <p:cNvSpPr/>
          <p:nvPr/>
        </p:nvSpPr>
        <p:spPr>
          <a:xfrm>
            <a:off x="5599258" y="2771778"/>
            <a:ext cx="4367701" cy="1692910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黑体"/>
              <a:cs typeface="+mn-cs"/>
            </a:endParaRPr>
          </a:p>
        </p:txBody>
      </p:sp>
      <p:sp>
        <p:nvSpPr>
          <p:cNvPr id="44" name="Rectangle 76"/>
          <p:cNvSpPr/>
          <p:nvPr/>
        </p:nvSpPr>
        <p:spPr>
          <a:xfrm>
            <a:off x="2651761" y="4966370"/>
            <a:ext cx="5486399" cy="1312637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黑体"/>
              <a:cs typeface="+mn-cs"/>
            </a:endParaRPr>
          </a:p>
        </p:txBody>
      </p:sp>
      <p:sp>
        <p:nvSpPr>
          <p:cNvPr id="45" name="圆角矩形 44"/>
          <p:cNvSpPr/>
          <p:nvPr/>
        </p:nvSpPr>
        <p:spPr bwMode="auto">
          <a:xfrm>
            <a:off x="6576047" y="1226113"/>
            <a:ext cx="1345532" cy="681335"/>
          </a:xfrm>
          <a:prstGeom prst="round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rPr>
              <a:t>Physical world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黑体" pitchFamily="2" charset="-122"/>
              <a:cs typeface="+mn-cs"/>
            </a:endParaRPr>
          </a:p>
        </p:txBody>
      </p:sp>
      <p:sp>
        <p:nvSpPr>
          <p:cNvPr id="46" name="右箭头 45"/>
          <p:cNvSpPr/>
          <p:nvPr/>
        </p:nvSpPr>
        <p:spPr bwMode="auto">
          <a:xfrm flipH="1">
            <a:off x="5333103" y="1066800"/>
            <a:ext cx="589260" cy="1041457"/>
          </a:xfrm>
          <a:prstGeom prst="rightArrow">
            <a:avLst/>
          </a:prstGeom>
          <a:solidFill>
            <a:sysClr val="window" lastClr="FFFFFF"/>
          </a:solidFill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黑体" pitchFamily="2" charset="-122"/>
            </a:endParaRPr>
          </a:p>
        </p:txBody>
      </p:sp>
      <p:sp>
        <p:nvSpPr>
          <p:cNvPr id="47" name="圆角矩形 46"/>
          <p:cNvSpPr/>
          <p:nvPr/>
        </p:nvSpPr>
        <p:spPr bwMode="auto">
          <a:xfrm>
            <a:off x="5085497" y="1389002"/>
            <a:ext cx="1249495" cy="381000"/>
          </a:xfrm>
          <a:prstGeom prst="round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rPr>
              <a:t>Sensor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黑体" pitchFamily="2" charset="-122"/>
              <a:cs typeface="+mn-cs"/>
            </a:endParaRPr>
          </a:p>
        </p:txBody>
      </p:sp>
      <p:pic>
        <p:nvPicPr>
          <p:cNvPr id="48" name="Picture 2" descr="http://ts3.mm.bing.net/th?id=HN.608001965951943840&amp;pid=1.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2666" y="2889751"/>
            <a:ext cx="1862174" cy="139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6" descr="https://4dd34f22663229aedc9f-f25e5af506250707bee41d12ee1175f7.ssl.cf2.rackcdn.com/20428DA4-4748-4F3D-ADA3-BDDE300B35A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206" y="2821343"/>
            <a:ext cx="2110687" cy="1583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圆角矩形 49"/>
          <p:cNvSpPr/>
          <p:nvPr/>
        </p:nvSpPr>
        <p:spPr bwMode="auto">
          <a:xfrm>
            <a:off x="6564028" y="5251833"/>
            <a:ext cx="1345532" cy="681335"/>
          </a:xfrm>
          <a:prstGeom prst="round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rPr>
              <a:t>Physical world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黑体" pitchFamily="2" charset="-122"/>
              <a:cs typeface="+mn-cs"/>
            </a:endParaRPr>
          </a:p>
        </p:txBody>
      </p:sp>
      <p:sp>
        <p:nvSpPr>
          <p:cNvPr id="51" name="右箭头 50"/>
          <p:cNvSpPr/>
          <p:nvPr/>
        </p:nvSpPr>
        <p:spPr bwMode="auto">
          <a:xfrm>
            <a:off x="5489450" y="5037444"/>
            <a:ext cx="533400" cy="1110115"/>
          </a:xfrm>
          <a:prstGeom prst="rightArrow">
            <a:avLst/>
          </a:prstGeom>
          <a:solidFill>
            <a:sysClr val="window" lastClr="FFFFFF"/>
          </a:solidFill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黑体" pitchFamily="2" charset="-122"/>
            </a:endParaRPr>
          </a:p>
        </p:txBody>
      </p:sp>
      <p:sp>
        <p:nvSpPr>
          <p:cNvPr id="52" name="圆角矩形 51"/>
          <p:cNvSpPr/>
          <p:nvPr/>
        </p:nvSpPr>
        <p:spPr bwMode="auto">
          <a:xfrm>
            <a:off x="5131402" y="5388433"/>
            <a:ext cx="1249495" cy="381000"/>
          </a:xfrm>
          <a:prstGeom prst="round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rPr>
              <a:t>Actuator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黑体" pitchFamily="2" charset="-122"/>
              <a:cs typeface="+mn-cs"/>
            </a:endParaRPr>
          </a:p>
        </p:txBody>
      </p:sp>
      <p:sp>
        <p:nvSpPr>
          <p:cNvPr id="53" name="下箭头 52"/>
          <p:cNvSpPr/>
          <p:nvPr/>
        </p:nvSpPr>
        <p:spPr bwMode="auto">
          <a:xfrm>
            <a:off x="3824281" y="2296622"/>
            <a:ext cx="478922" cy="475155"/>
          </a:xfrm>
          <a:prstGeom prst="downArrow">
            <a:avLst/>
          </a:prstGeom>
          <a:solidFill>
            <a:sysClr val="window" lastClr="FFFFFF"/>
          </a:solidFill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黑体" pitchFamily="2" charset="-122"/>
            </a:endParaRPr>
          </a:p>
        </p:txBody>
      </p:sp>
      <p:sp>
        <p:nvSpPr>
          <p:cNvPr id="54" name="下箭头 53"/>
          <p:cNvSpPr/>
          <p:nvPr/>
        </p:nvSpPr>
        <p:spPr bwMode="auto">
          <a:xfrm>
            <a:off x="3949664" y="4766092"/>
            <a:ext cx="478922" cy="461617"/>
          </a:xfrm>
          <a:prstGeom prst="downArrow">
            <a:avLst/>
          </a:prstGeom>
          <a:solidFill>
            <a:sysClr val="window" lastClr="FFFFFF"/>
          </a:solidFill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黑体" pitchFamily="2" charset="-122"/>
            </a:endParaRPr>
          </a:p>
        </p:txBody>
      </p:sp>
      <p:sp>
        <p:nvSpPr>
          <p:cNvPr id="55" name="矩形 54"/>
          <p:cNvSpPr/>
          <p:nvPr/>
        </p:nvSpPr>
        <p:spPr bwMode="auto">
          <a:xfrm>
            <a:off x="7701371" y="1601454"/>
            <a:ext cx="2524324" cy="711971"/>
          </a:xfrm>
          <a:prstGeom prst="rect">
            <a:avLst/>
          </a:prstGeom>
          <a:solidFill>
            <a:srgbClr val="9BBB59"/>
          </a:solidFill>
          <a:ln w="25400" cap="flat" cmpd="sng" algn="ctr">
            <a:solidFill>
              <a:srgbClr val="9BBB59">
                <a:shade val="50000"/>
              </a:srgbClr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rPr>
              <a:t>Analogue</a:t>
            </a: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rPr>
              <a:t> signal: smoothly changing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黑体" pitchFamily="2" charset="-122"/>
              <a:cs typeface="+mn-cs"/>
            </a:endParaRPr>
          </a:p>
        </p:txBody>
      </p:sp>
      <p:sp>
        <p:nvSpPr>
          <p:cNvPr id="56" name="矩形 55"/>
          <p:cNvSpPr/>
          <p:nvPr/>
        </p:nvSpPr>
        <p:spPr bwMode="auto">
          <a:xfrm>
            <a:off x="1432408" y="3195349"/>
            <a:ext cx="2209800" cy="665926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prstClr val="white"/>
                </a:solidFill>
                <a:latin typeface="Arial" charset="0"/>
                <a:ea typeface="黑体" pitchFamily="2" charset="-122"/>
              </a:rPr>
              <a:t>Digital signal: step-valued</a:t>
            </a:r>
            <a:endParaRPr lang="zh-CN" altLang="en-US" sz="2000" b="1" dirty="0">
              <a:solidFill>
                <a:prstClr val="white"/>
              </a:solidFill>
              <a:latin typeface="Arial" charset="0"/>
              <a:ea typeface="黑体" pitchFamily="2" charset="-122"/>
            </a:endParaRPr>
          </a:p>
        </p:txBody>
      </p:sp>
      <p:sp>
        <p:nvSpPr>
          <p:cNvPr id="57" name="矩形 56"/>
          <p:cNvSpPr/>
          <p:nvPr/>
        </p:nvSpPr>
        <p:spPr bwMode="auto">
          <a:xfrm>
            <a:off x="7811170" y="5567036"/>
            <a:ext cx="2524324" cy="711971"/>
          </a:xfrm>
          <a:prstGeom prst="rect">
            <a:avLst/>
          </a:prstGeom>
          <a:solidFill>
            <a:srgbClr val="9BBB59"/>
          </a:solidFill>
          <a:ln w="25400" cap="flat" cmpd="sng" algn="ctr">
            <a:solidFill>
              <a:srgbClr val="9BBB59">
                <a:shade val="50000"/>
              </a:srgbClr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rPr>
              <a:t>Analogue</a:t>
            </a: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rPr>
              <a:t> signal: smoothly changing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黑体" pitchFamily="2" charset="-122"/>
              <a:cs typeface="+mn-cs"/>
            </a:endParaRPr>
          </a:p>
        </p:txBody>
      </p:sp>
      <p:sp>
        <p:nvSpPr>
          <p:cNvPr id="58" name="椭圆 57"/>
          <p:cNvSpPr/>
          <p:nvPr/>
        </p:nvSpPr>
        <p:spPr bwMode="auto">
          <a:xfrm>
            <a:off x="2952286" y="1188078"/>
            <a:ext cx="2159706" cy="1055800"/>
          </a:xfrm>
          <a:prstGeom prst="ellipse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rPr>
              <a:t>A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rPr>
              <a:t>nalog to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rPr>
              <a:t>D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rPr>
              <a:t>igital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rPr>
              <a:t>C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rPr>
              <a:t>onverter 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黑体" pitchFamily="2" charset="-122"/>
              <a:cs typeface="+mn-cs"/>
            </a:endParaRPr>
          </a:p>
        </p:txBody>
      </p:sp>
      <p:sp>
        <p:nvSpPr>
          <p:cNvPr id="59" name="椭圆 58"/>
          <p:cNvSpPr/>
          <p:nvPr/>
        </p:nvSpPr>
        <p:spPr bwMode="auto">
          <a:xfrm>
            <a:off x="3082854" y="5167959"/>
            <a:ext cx="2159706" cy="1055800"/>
          </a:xfrm>
          <a:prstGeom prst="ellipse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rPr>
              <a:t>D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rPr>
              <a:t>igital to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rPr>
              <a:t> A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rPr>
              <a:t>nalog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rPr>
              <a:t>C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rPr>
              <a:t>onverter 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黑体" pitchFamily="2" charset="-122"/>
              <a:cs typeface="+mn-cs"/>
            </a:endParaRPr>
          </a:p>
        </p:txBody>
      </p:sp>
      <p:sp>
        <p:nvSpPr>
          <p:cNvPr id="60" name="Rectangle 7"/>
          <p:cNvSpPr/>
          <p:nvPr/>
        </p:nvSpPr>
        <p:spPr>
          <a:xfrm>
            <a:off x="5756149" y="1951483"/>
            <a:ext cx="9813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  <a:latin typeface="Century Schoolbook" pitchFamily="18" charset="0"/>
                <a:ea typeface="黑体" pitchFamily="49" charset="-122"/>
              </a:rPr>
              <a:t>Input</a:t>
            </a:r>
            <a:endParaRPr lang="en-US" sz="2400" dirty="0">
              <a:solidFill>
                <a:prstClr val="black"/>
              </a:solidFill>
              <a:latin typeface="Arial" pitchFamily="34" charset="0"/>
              <a:ea typeface="黑体" pitchFamily="49" charset="-122"/>
            </a:endParaRPr>
          </a:p>
        </p:txBody>
      </p:sp>
      <p:sp>
        <p:nvSpPr>
          <p:cNvPr id="61" name="Rectangle 7"/>
          <p:cNvSpPr/>
          <p:nvPr/>
        </p:nvSpPr>
        <p:spPr>
          <a:xfrm>
            <a:off x="5935650" y="5862935"/>
            <a:ext cx="1215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  <a:latin typeface="Century Schoolbook" pitchFamily="18" charset="0"/>
                <a:ea typeface="黑体" pitchFamily="49" charset="-122"/>
              </a:rPr>
              <a:t>Output</a:t>
            </a:r>
            <a:endParaRPr lang="en-US" sz="2400" dirty="0">
              <a:solidFill>
                <a:prstClr val="black"/>
              </a:solidFill>
              <a:latin typeface="Arial" pitchFamily="34" charset="0"/>
              <a:ea typeface="黑体" pitchFamily="49" charset="-122"/>
            </a:endParaRPr>
          </a:p>
        </p:txBody>
      </p:sp>
      <p:pic>
        <p:nvPicPr>
          <p:cNvPr id="62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67" t="49622" r="5210" b="4767"/>
          <a:stretch/>
        </p:blipFill>
        <p:spPr bwMode="auto">
          <a:xfrm>
            <a:off x="4820320" y="3554435"/>
            <a:ext cx="2022440" cy="1322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68" t="3859" r="5909" b="53213"/>
          <a:stretch/>
        </p:blipFill>
        <p:spPr bwMode="auto">
          <a:xfrm>
            <a:off x="1385384" y="1203360"/>
            <a:ext cx="1875976" cy="1154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" name="Picture 2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3132" y="3170019"/>
            <a:ext cx="896353" cy="719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Picture 4" descr="http://ts1.mm.bing.net/th?&amp;id=HN.608039186139713323&amp;w=300&amp;h=300&amp;c=0&amp;pid=1.9&amp;rs=0&amp;p=0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96" b="15905"/>
          <a:stretch/>
        </p:blipFill>
        <p:spPr bwMode="auto">
          <a:xfrm>
            <a:off x="6890201" y="3684954"/>
            <a:ext cx="155119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" name="圆角矩形 65"/>
          <p:cNvSpPr/>
          <p:nvPr/>
        </p:nvSpPr>
        <p:spPr bwMode="auto">
          <a:xfrm>
            <a:off x="3407587" y="4082619"/>
            <a:ext cx="1494434" cy="681335"/>
          </a:xfrm>
          <a:prstGeom prst="roundRect">
            <a:avLst/>
          </a:prstGeom>
          <a:gradFill rotWithShape="1">
            <a:gsLst>
              <a:gs pos="0">
                <a:srgbClr val="C0504D">
                  <a:tint val="50000"/>
                  <a:satMod val="300000"/>
                </a:srgbClr>
              </a:gs>
              <a:gs pos="35000">
                <a:srgbClr val="C0504D">
                  <a:tint val="37000"/>
                  <a:satMod val="300000"/>
                </a:srgbClr>
              </a:gs>
              <a:gs pos="100000">
                <a:srgbClr val="C0504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rPr>
              <a:t>Computer Output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黑体" pitchFamily="2" charset="-122"/>
              <a:cs typeface="+mn-cs"/>
            </a:endParaRPr>
          </a:p>
        </p:txBody>
      </p:sp>
      <p:pic>
        <p:nvPicPr>
          <p:cNvPr id="67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68" t="3859" r="5909" b="62085"/>
          <a:stretch/>
        </p:blipFill>
        <p:spPr bwMode="auto">
          <a:xfrm>
            <a:off x="8261036" y="4966370"/>
            <a:ext cx="1875976" cy="488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左右箭头 67"/>
          <p:cNvSpPr/>
          <p:nvPr/>
        </p:nvSpPr>
        <p:spPr>
          <a:xfrm>
            <a:off x="4797623" y="3101780"/>
            <a:ext cx="1143000" cy="417521"/>
          </a:xfrm>
          <a:prstGeom prst="left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6578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Smart control system: STEAM PBL</a:t>
            </a:r>
            <a:endParaRPr lang="zh-CN" altLang="en-US" dirty="0"/>
          </a:p>
        </p:txBody>
      </p:sp>
      <p:pic>
        <p:nvPicPr>
          <p:cNvPr id="5" name="Picture 6" descr="http://www.healthcare.philips.com/pwc_hc/main/shared/Assets/Images/Publications/medicamundi/giuliano4_l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99485" y="3488808"/>
            <a:ext cx="3724675" cy="2786058"/>
          </a:xfrm>
          <a:prstGeom prst="rect">
            <a:avLst/>
          </a:prstGeom>
          <a:noFill/>
        </p:spPr>
      </p:pic>
      <p:sp>
        <p:nvSpPr>
          <p:cNvPr id="6" name="矩形 10"/>
          <p:cNvSpPr/>
          <p:nvPr/>
        </p:nvSpPr>
        <p:spPr bwMode="auto">
          <a:xfrm>
            <a:off x="2971800" y="1829463"/>
            <a:ext cx="6000760" cy="500066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Arial" charset="0"/>
                <a:ea typeface="黑体" pitchFamily="2" charset="-122"/>
              </a:rPr>
              <a:t>Monitoring hospital patients</a:t>
            </a: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黑体" pitchFamily="2" charset="-122"/>
            </a:endParaRPr>
          </a:p>
        </p:txBody>
      </p:sp>
      <p:sp>
        <p:nvSpPr>
          <p:cNvPr id="7" name="矩形 16"/>
          <p:cNvSpPr/>
          <p:nvPr/>
        </p:nvSpPr>
        <p:spPr bwMode="auto">
          <a:xfrm>
            <a:off x="2971768" y="2400967"/>
            <a:ext cx="6072230" cy="7858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24000" indent="-365125">
              <a:spcBef>
                <a:spcPts val="0"/>
              </a:spcBef>
              <a:buFont typeface="Arial" pitchFamily="34" charset="0"/>
              <a:buChar char="•"/>
            </a:pPr>
            <a:r>
              <a:rPr lang="en-US" altLang="zh-CN" b="1" dirty="0"/>
              <a:t>How equipment monitors vital signs</a:t>
            </a:r>
          </a:p>
          <a:p>
            <a:pPr marL="324000" indent="-365125">
              <a:spcBef>
                <a:spcPts val="0"/>
              </a:spcBef>
              <a:buFont typeface="Arial" pitchFamily="34" charset="0"/>
              <a:buChar char="•"/>
            </a:pPr>
            <a:r>
              <a:rPr lang="en-US" altLang="zh-CN" b="1" dirty="0"/>
              <a:t>How the system knows when to notify doctor</a:t>
            </a:r>
          </a:p>
        </p:txBody>
      </p:sp>
      <p:sp>
        <p:nvSpPr>
          <p:cNvPr id="8" name="圆角矩形 7"/>
          <p:cNvSpPr/>
          <p:nvPr/>
        </p:nvSpPr>
        <p:spPr bwMode="auto">
          <a:xfrm>
            <a:off x="3994772" y="3345932"/>
            <a:ext cx="2500330" cy="50006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黑体" pitchFamily="2" charset="-122"/>
              </a:rPr>
              <a:t>Temperature</a:t>
            </a: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黑体" pitchFamily="2" charset="-122"/>
            </a:endParaRPr>
          </a:p>
        </p:txBody>
      </p:sp>
      <p:sp>
        <p:nvSpPr>
          <p:cNvPr id="9" name="圆角矩形 8"/>
          <p:cNvSpPr/>
          <p:nvPr/>
        </p:nvSpPr>
        <p:spPr bwMode="auto">
          <a:xfrm>
            <a:off x="3994772" y="3903148"/>
            <a:ext cx="2500330" cy="50006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黑体" pitchFamily="2" charset="-122"/>
              </a:rPr>
              <a:t>Pulse rate</a:t>
            </a: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黑体" pitchFamily="2" charset="-122"/>
            </a:endParaRPr>
          </a:p>
        </p:txBody>
      </p:sp>
      <p:sp>
        <p:nvSpPr>
          <p:cNvPr id="10" name="圆角矩形 9"/>
          <p:cNvSpPr/>
          <p:nvPr/>
        </p:nvSpPr>
        <p:spPr bwMode="auto">
          <a:xfrm>
            <a:off x="3994772" y="4460364"/>
            <a:ext cx="2500330" cy="50006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dirty="0">
                <a:latin typeface="Arial" charset="0"/>
                <a:ea typeface="黑体" pitchFamily="2" charset="-122"/>
              </a:rPr>
              <a:t>Blood oxygenation</a:t>
            </a: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黑体" pitchFamily="2" charset="-122"/>
            </a:endParaRPr>
          </a:p>
        </p:txBody>
      </p:sp>
      <p:sp>
        <p:nvSpPr>
          <p:cNvPr id="11" name="圆角矩形 10"/>
          <p:cNvSpPr/>
          <p:nvPr/>
        </p:nvSpPr>
        <p:spPr bwMode="auto">
          <a:xfrm>
            <a:off x="3994772" y="5017580"/>
            <a:ext cx="2500330" cy="50006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dirty="0">
                <a:latin typeface="Arial" charset="0"/>
                <a:ea typeface="黑体" pitchFamily="2" charset="-122"/>
              </a:rPr>
              <a:t>Blood pressure</a:t>
            </a: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黑体" pitchFamily="2" charset="-122"/>
            </a:endParaRPr>
          </a:p>
        </p:txBody>
      </p:sp>
      <p:sp>
        <p:nvSpPr>
          <p:cNvPr id="12" name="圆角矩形 11"/>
          <p:cNvSpPr/>
          <p:nvPr/>
        </p:nvSpPr>
        <p:spPr bwMode="auto">
          <a:xfrm>
            <a:off x="3994772" y="5574796"/>
            <a:ext cx="2500330" cy="50006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dirty="0">
                <a:latin typeface="Arial" charset="0"/>
                <a:ea typeface="黑体" pitchFamily="2" charset="-122"/>
              </a:rPr>
              <a:t>Respiratory rate</a:t>
            </a: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黑体" pitchFamily="2" charset="-122"/>
            </a:endParaRPr>
          </a:p>
        </p:txBody>
      </p:sp>
      <p:sp>
        <p:nvSpPr>
          <p:cNvPr id="13" name="圆角矩形 12"/>
          <p:cNvSpPr/>
          <p:nvPr/>
        </p:nvSpPr>
        <p:spPr bwMode="auto">
          <a:xfrm>
            <a:off x="3994772" y="6132014"/>
            <a:ext cx="2500329" cy="50006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dirty="0">
                <a:latin typeface="Arial" charset="0"/>
                <a:ea typeface="黑体" pitchFamily="2" charset="-122"/>
              </a:rPr>
              <a:t>Electro-cardiogram</a:t>
            </a: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黑体" pitchFamily="2" charset="-122"/>
            </a:endParaRPr>
          </a:p>
        </p:txBody>
      </p:sp>
      <p:cxnSp>
        <p:nvCxnSpPr>
          <p:cNvPr id="14" name="直接箭头连接符 13"/>
          <p:cNvCxnSpPr>
            <a:endCxn id="8" idx="1"/>
          </p:cNvCxnSpPr>
          <p:nvPr/>
        </p:nvCxnSpPr>
        <p:spPr bwMode="auto">
          <a:xfrm>
            <a:off x="3566176" y="3595965"/>
            <a:ext cx="428596" cy="1588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直接箭头连接符 14"/>
          <p:cNvCxnSpPr/>
          <p:nvPr/>
        </p:nvCxnSpPr>
        <p:spPr bwMode="auto">
          <a:xfrm>
            <a:off x="3566144" y="4130162"/>
            <a:ext cx="428596" cy="1588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直接箭头连接符 15"/>
          <p:cNvCxnSpPr/>
          <p:nvPr/>
        </p:nvCxnSpPr>
        <p:spPr bwMode="auto">
          <a:xfrm>
            <a:off x="3566144" y="4703254"/>
            <a:ext cx="428596" cy="1588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直接箭头连接符 16"/>
          <p:cNvCxnSpPr/>
          <p:nvPr/>
        </p:nvCxnSpPr>
        <p:spPr bwMode="auto">
          <a:xfrm>
            <a:off x="3566144" y="5273170"/>
            <a:ext cx="428596" cy="1588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直接箭头连接符 17"/>
          <p:cNvCxnSpPr/>
          <p:nvPr/>
        </p:nvCxnSpPr>
        <p:spPr bwMode="auto">
          <a:xfrm>
            <a:off x="3566144" y="5773236"/>
            <a:ext cx="428596" cy="1588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直接箭头连接符 18"/>
          <p:cNvCxnSpPr/>
          <p:nvPr/>
        </p:nvCxnSpPr>
        <p:spPr bwMode="auto">
          <a:xfrm>
            <a:off x="3566144" y="6344740"/>
            <a:ext cx="428596" cy="1588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圆角矩形 19"/>
          <p:cNvSpPr/>
          <p:nvPr/>
        </p:nvSpPr>
        <p:spPr bwMode="auto">
          <a:xfrm>
            <a:off x="1280160" y="3345932"/>
            <a:ext cx="2500330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黑体" pitchFamily="2" charset="-122"/>
              </a:rPr>
              <a:t>Temperature sensor</a:t>
            </a: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黑体" pitchFamily="2" charset="-122"/>
            </a:endParaRPr>
          </a:p>
        </p:txBody>
      </p:sp>
      <p:sp>
        <p:nvSpPr>
          <p:cNvPr id="21" name="圆角矩形 20"/>
          <p:cNvSpPr/>
          <p:nvPr/>
        </p:nvSpPr>
        <p:spPr bwMode="auto">
          <a:xfrm>
            <a:off x="1280160" y="3903148"/>
            <a:ext cx="2500330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dirty="0">
                <a:latin typeface="Arial" charset="0"/>
                <a:ea typeface="黑体" pitchFamily="2" charset="-122"/>
              </a:rPr>
              <a:t>Infrared sensor</a:t>
            </a: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黑体" pitchFamily="2" charset="-122"/>
            </a:endParaRPr>
          </a:p>
        </p:txBody>
      </p:sp>
      <p:sp>
        <p:nvSpPr>
          <p:cNvPr id="22" name="圆角矩形 21"/>
          <p:cNvSpPr/>
          <p:nvPr/>
        </p:nvSpPr>
        <p:spPr bwMode="auto">
          <a:xfrm>
            <a:off x="1280160" y="5574796"/>
            <a:ext cx="2500330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dirty="0">
                <a:latin typeface="Arial" charset="0"/>
                <a:ea typeface="黑体" pitchFamily="2" charset="-122"/>
              </a:rPr>
              <a:t>Stretch sensor</a:t>
            </a: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黑体" pitchFamily="2" charset="-122"/>
            </a:endParaRPr>
          </a:p>
        </p:txBody>
      </p:sp>
      <p:sp>
        <p:nvSpPr>
          <p:cNvPr id="23" name="圆角矩形 22"/>
          <p:cNvSpPr/>
          <p:nvPr/>
        </p:nvSpPr>
        <p:spPr bwMode="auto">
          <a:xfrm>
            <a:off x="1280160" y="6132014"/>
            <a:ext cx="2500330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dirty="0">
                <a:latin typeface="Arial" charset="0"/>
                <a:ea typeface="黑体" pitchFamily="2" charset="-122"/>
              </a:rPr>
              <a:t>chest electrodes</a:t>
            </a: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黑体" pitchFamily="2" charset="-122"/>
            </a:endParaRPr>
          </a:p>
        </p:txBody>
      </p:sp>
      <p:sp>
        <p:nvSpPr>
          <p:cNvPr id="24" name="圆角矩形 23"/>
          <p:cNvSpPr/>
          <p:nvPr/>
        </p:nvSpPr>
        <p:spPr bwMode="auto">
          <a:xfrm>
            <a:off x="1280160" y="4460364"/>
            <a:ext cx="2500330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dirty="0">
                <a:latin typeface="Arial" charset="0"/>
                <a:ea typeface="黑体" pitchFamily="2" charset="-122"/>
              </a:rPr>
              <a:t>visible light sensor</a:t>
            </a: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黑体" pitchFamily="2" charset="-122"/>
            </a:endParaRPr>
          </a:p>
        </p:txBody>
      </p:sp>
      <p:sp>
        <p:nvSpPr>
          <p:cNvPr id="25" name="圆角矩形 24"/>
          <p:cNvSpPr/>
          <p:nvPr/>
        </p:nvSpPr>
        <p:spPr bwMode="auto">
          <a:xfrm>
            <a:off x="1280160" y="5017580"/>
            <a:ext cx="2500330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dirty="0">
                <a:latin typeface="Arial" charset="0"/>
                <a:ea typeface="黑体" pitchFamily="2" charset="-122"/>
              </a:rPr>
              <a:t>Pressure sensor</a:t>
            </a: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1316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Smart control system: STEAM PBL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9529" y="1609111"/>
            <a:ext cx="9199661" cy="5377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825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Smart control system: STEAM PBL</a:t>
            </a:r>
            <a:endParaRPr lang="zh-CN" altLang="en-US" dirty="0"/>
          </a:p>
        </p:txBody>
      </p:sp>
      <p:sp>
        <p:nvSpPr>
          <p:cNvPr id="4" name="圆角矩形 3"/>
          <p:cNvSpPr/>
          <p:nvPr/>
        </p:nvSpPr>
        <p:spPr>
          <a:xfrm>
            <a:off x="1508760" y="1798320"/>
            <a:ext cx="8671560" cy="173736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/>
              <a:t>Aim: DIY your own </a:t>
            </a:r>
            <a:r>
              <a:rPr lang="en-US" altLang="zh-CN" sz="3600" b="1" dirty="0"/>
              <a:t>smart</a:t>
            </a:r>
            <a:r>
              <a:rPr lang="en-US" altLang="zh-CN" sz="3600" dirty="0"/>
              <a:t> </a:t>
            </a:r>
            <a:r>
              <a:rPr lang="en-US" altLang="zh-CN" sz="2800" dirty="0"/>
              <a:t>control system</a:t>
            </a:r>
          </a:p>
          <a:p>
            <a:pPr algn="ctr"/>
            <a:r>
              <a:rPr lang="en-US" altLang="zh-CN" sz="2800" dirty="0"/>
              <a:t>Prototype: Software and hardware</a:t>
            </a:r>
          </a:p>
          <a:p>
            <a:pPr algn="ctr"/>
            <a:r>
              <a:rPr lang="en-US" altLang="zh-CN" sz="2800" dirty="0"/>
              <a:t>Assessment: Demo for investing! </a:t>
            </a:r>
            <a:endParaRPr lang="zh-CN" altLang="en-US" sz="2800" dirty="0"/>
          </a:p>
        </p:txBody>
      </p:sp>
      <p:sp>
        <p:nvSpPr>
          <p:cNvPr id="5" name="圆角矩形 4"/>
          <p:cNvSpPr/>
          <p:nvPr/>
        </p:nvSpPr>
        <p:spPr>
          <a:xfrm>
            <a:off x="320040" y="3672840"/>
            <a:ext cx="2087880" cy="25603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Science:</a:t>
            </a:r>
          </a:p>
          <a:p>
            <a:pPr algn="ctr"/>
            <a:r>
              <a:rPr lang="en-US" altLang="zh-CN" dirty="0"/>
              <a:t>Control science</a:t>
            </a:r>
            <a:br>
              <a:rPr lang="en-US" altLang="zh-CN" dirty="0"/>
            </a:br>
            <a:r>
              <a:rPr lang="en-US" altLang="zh-CN" dirty="0"/>
              <a:t>feedback</a:t>
            </a:r>
          </a:p>
          <a:p>
            <a:pPr algn="ctr"/>
            <a:r>
              <a:rPr lang="en-US" altLang="zh-CN" dirty="0"/>
              <a:t>Analog digital conversion</a:t>
            </a:r>
          </a:p>
          <a:p>
            <a:pPr algn="ctr"/>
            <a:r>
              <a:rPr lang="en-US" altLang="zh-CN" dirty="0"/>
              <a:t>Physics: circuits and sensors</a:t>
            </a:r>
          </a:p>
          <a:p>
            <a:pPr algn="ctr"/>
            <a:endParaRPr lang="zh-CN" altLang="en-US" dirty="0"/>
          </a:p>
        </p:txBody>
      </p:sp>
      <p:sp>
        <p:nvSpPr>
          <p:cNvPr id="6" name="圆角矩形 5"/>
          <p:cNvSpPr/>
          <p:nvPr/>
        </p:nvSpPr>
        <p:spPr>
          <a:xfrm>
            <a:off x="2613660" y="3672840"/>
            <a:ext cx="2087880" cy="25603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Technology:</a:t>
            </a:r>
          </a:p>
          <a:p>
            <a:pPr algn="ctr"/>
            <a:endParaRPr lang="en-US" altLang="zh-CN" dirty="0"/>
          </a:p>
          <a:p>
            <a:pPr algn="ctr"/>
            <a:r>
              <a:rPr lang="en-US" altLang="zh-CN" dirty="0"/>
              <a:t>Communication technology:</a:t>
            </a:r>
            <a:br>
              <a:rPr lang="en-US" altLang="zh-CN" dirty="0"/>
            </a:br>
            <a:r>
              <a:rPr lang="en-US" altLang="zh-CN" dirty="0"/>
              <a:t>Serial</a:t>
            </a:r>
          </a:p>
          <a:p>
            <a:pPr algn="ctr"/>
            <a:br>
              <a:rPr lang="en-US" altLang="zh-CN" dirty="0"/>
            </a:br>
            <a:r>
              <a:rPr lang="en-US" altLang="zh-CN" dirty="0"/>
              <a:t>programming</a:t>
            </a:r>
          </a:p>
          <a:p>
            <a:pPr algn="ctr"/>
            <a:endParaRPr lang="zh-CN" altLang="en-US" dirty="0"/>
          </a:p>
        </p:txBody>
      </p:sp>
      <p:sp>
        <p:nvSpPr>
          <p:cNvPr id="7" name="圆角矩形 6"/>
          <p:cNvSpPr/>
          <p:nvPr/>
        </p:nvSpPr>
        <p:spPr>
          <a:xfrm>
            <a:off x="4983480" y="3672840"/>
            <a:ext cx="2087880" cy="25603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Engineering:</a:t>
            </a:r>
            <a:br>
              <a:rPr lang="en-US" altLang="zh-CN" dirty="0"/>
            </a:br>
            <a:br>
              <a:rPr lang="en-US" altLang="zh-CN" dirty="0"/>
            </a:br>
            <a:r>
              <a:rPr lang="en-US" altLang="zh-CN" dirty="0"/>
              <a:t>Building prototype</a:t>
            </a:r>
          </a:p>
          <a:p>
            <a:pPr algn="ctr"/>
            <a:endParaRPr lang="en-US" altLang="zh-CN" dirty="0"/>
          </a:p>
          <a:p>
            <a:pPr algn="ctr"/>
            <a:r>
              <a:rPr lang="en-US" altLang="zh-CN" dirty="0"/>
              <a:t>Electronics</a:t>
            </a:r>
          </a:p>
          <a:p>
            <a:pPr algn="ctr"/>
            <a:endParaRPr lang="en-US" altLang="zh-CN" dirty="0"/>
          </a:p>
          <a:p>
            <a:pPr algn="ctr"/>
            <a:endParaRPr lang="zh-CN" altLang="en-US" dirty="0"/>
          </a:p>
        </p:txBody>
      </p:sp>
      <p:sp>
        <p:nvSpPr>
          <p:cNvPr id="8" name="圆角矩形 7"/>
          <p:cNvSpPr/>
          <p:nvPr/>
        </p:nvSpPr>
        <p:spPr>
          <a:xfrm>
            <a:off x="7353300" y="3672840"/>
            <a:ext cx="2087880" cy="25603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Art:</a:t>
            </a:r>
          </a:p>
          <a:p>
            <a:pPr algn="ctr"/>
            <a:endParaRPr lang="en-US" altLang="zh-CN" dirty="0"/>
          </a:p>
          <a:p>
            <a:pPr algn="ctr"/>
            <a:r>
              <a:rPr lang="en-US" altLang="zh-CN" dirty="0"/>
              <a:t>Creativity and life hacker</a:t>
            </a:r>
          </a:p>
          <a:p>
            <a:pPr algn="ctr"/>
            <a:endParaRPr lang="en-US" altLang="zh-CN" dirty="0"/>
          </a:p>
          <a:p>
            <a:pPr algn="ctr"/>
            <a:endParaRPr lang="en-US" altLang="zh-CN" dirty="0"/>
          </a:p>
          <a:p>
            <a:pPr algn="ctr"/>
            <a:endParaRPr lang="zh-CN" altLang="en-US" dirty="0"/>
          </a:p>
        </p:txBody>
      </p:sp>
      <p:sp>
        <p:nvSpPr>
          <p:cNvPr id="9" name="圆角矩形 8"/>
          <p:cNvSpPr/>
          <p:nvPr/>
        </p:nvSpPr>
        <p:spPr>
          <a:xfrm>
            <a:off x="9723120" y="3672840"/>
            <a:ext cx="2087880" cy="25603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Math:</a:t>
            </a:r>
          </a:p>
          <a:p>
            <a:pPr algn="ctr"/>
            <a:endParaRPr lang="en-US" altLang="zh-CN" dirty="0"/>
          </a:p>
          <a:p>
            <a:pPr algn="ctr"/>
            <a:r>
              <a:rPr lang="en-US" altLang="zh-CN" dirty="0"/>
              <a:t>Logic</a:t>
            </a:r>
            <a:br>
              <a:rPr lang="en-US" altLang="zh-CN" dirty="0"/>
            </a:br>
            <a:r>
              <a:rPr lang="en-US" altLang="zh-CN" dirty="0"/>
              <a:t>calculation</a:t>
            </a:r>
          </a:p>
          <a:p>
            <a:pPr algn="ctr"/>
            <a:endParaRPr lang="en-US" altLang="zh-CN" dirty="0"/>
          </a:p>
          <a:p>
            <a:pPr algn="ctr"/>
            <a:r>
              <a:rPr lang="en-US" altLang="zh-CN" dirty="0"/>
              <a:t>Mapping and </a:t>
            </a:r>
          </a:p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0229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Automatic sensor viewer: introduction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Stage 1: task</a:t>
            </a:r>
            <a:endParaRPr lang="zh-CN" altLang="en-US" dirty="0"/>
          </a:p>
        </p:txBody>
      </p:sp>
      <p:pic>
        <p:nvPicPr>
          <p:cNvPr id="4" name="Arduino real-time plot using Python Matplotlib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89560" y="152399"/>
            <a:ext cx="11597640" cy="6523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114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Lesson orientation</a:t>
            </a:r>
            <a:endParaRPr lang="zh-CN" altLang="en-US" dirty="0"/>
          </a:p>
        </p:txBody>
      </p:sp>
      <p:sp>
        <p:nvSpPr>
          <p:cNvPr id="5" name="圆角矩形 4"/>
          <p:cNvSpPr/>
          <p:nvPr/>
        </p:nvSpPr>
        <p:spPr>
          <a:xfrm>
            <a:off x="152400" y="2948940"/>
            <a:ext cx="2743200" cy="96012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/>
                </a:solidFill>
              </a:rPr>
              <a:t>Stage 2: Automatic sensor viewer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688080" y="1783080"/>
            <a:ext cx="3139440" cy="8915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Introduction</a:t>
            </a:r>
            <a:endParaRPr lang="zh-CN" altLang="en-US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黑体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688080" y="2872030"/>
            <a:ext cx="3139440" cy="10012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ts val="2000"/>
              </a:lnSpc>
            </a:pPr>
            <a:r>
              <a:rPr lang="en-US" altLang="zh-CN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Cooperative Learning:</a:t>
            </a:r>
          </a:p>
          <a:p>
            <a:pPr algn="ctr">
              <a:lnSpc>
                <a:spcPts val="2000"/>
              </a:lnSpc>
            </a:pPr>
            <a:r>
              <a:rPr lang="en-US" altLang="zh-CN" sz="2000" b="1" dirty="0">
                <a:solidFill>
                  <a:srgbClr val="0070C0"/>
                </a:solidFill>
                <a:ea typeface="黑体" pitchFamily="2" charset="-122"/>
              </a:rPr>
              <a:t>Sensor + Arduino + Python</a:t>
            </a:r>
          </a:p>
        </p:txBody>
      </p:sp>
      <p:sp>
        <p:nvSpPr>
          <p:cNvPr id="39" name="矩形 38"/>
          <p:cNvSpPr/>
          <p:nvPr/>
        </p:nvSpPr>
        <p:spPr>
          <a:xfrm>
            <a:off x="3688080" y="4018982"/>
            <a:ext cx="3139440" cy="11139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pPr algn="ctr">
              <a:lnSpc>
                <a:spcPts val="2000"/>
              </a:lnSpc>
            </a:pPr>
            <a:r>
              <a:rPr lang="en-US" altLang="zh-CN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Reciprocal Learning and practice </a:t>
            </a:r>
          </a:p>
          <a:p>
            <a:pPr algn="ctr">
              <a:lnSpc>
                <a:spcPts val="2000"/>
              </a:lnSpc>
            </a:pPr>
            <a:r>
              <a:rPr lang="en-US" altLang="zh-CN" sz="2000" b="1" dirty="0">
                <a:solidFill>
                  <a:schemeClr val="tx1"/>
                </a:solidFill>
                <a:ea typeface="黑体" pitchFamily="2" charset="-122"/>
              </a:rPr>
              <a:t>3 developing groups</a:t>
            </a:r>
            <a:endParaRPr lang="zh-CN" altLang="en-US" sz="2000" b="1" dirty="0">
              <a:solidFill>
                <a:schemeClr val="tx1"/>
              </a:solidFill>
              <a:ea typeface="黑体" pitchFamily="2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3688080" y="5292943"/>
            <a:ext cx="3139440" cy="109261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pPr algn="ctr">
              <a:lnSpc>
                <a:spcPts val="2000"/>
              </a:lnSpc>
            </a:pPr>
            <a:r>
              <a:rPr lang="en-US" altLang="zh-CN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itchFamily="2" charset="-122"/>
              </a:rPr>
              <a:t>Presentation of your prototype !</a:t>
            </a:r>
            <a:endParaRPr lang="zh-CN" altLang="en-US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黑体" pitchFamily="2" charset="-122"/>
            </a:endParaRPr>
          </a:p>
        </p:txBody>
      </p:sp>
      <p:cxnSp>
        <p:nvCxnSpPr>
          <p:cNvPr id="42" name="肘形连接符 41"/>
          <p:cNvCxnSpPr>
            <a:stCxn id="5" idx="3"/>
            <a:endCxn id="37" idx="1"/>
          </p:cNvCxnSpPr>
          <p:nvPr/>
        </p:nvCxnSpPr>
        <p:spPr>
          <a:xfrm flipV="1">
            <a:off x="2895600" y="2228850"/>
            <a:ext cx="792480" cy="1200150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肘形连接符 43"/>
          <p:cNvCxnSpPr>
            <a:stCxn id="5" idx="3"/>
            <a:endCxn id="38" idx="1"/>
          </p:cNvCxnSpPr>
          <p:nvPr/>
        </p:nvCxnSpPr>
        <p:spPr>
          <a:xfrm flipV="1">
            <a:off x="2895600" y="3372660"/>
            <a:ext cx="792480" cy="56340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肘形连接符 45"/>
          <p:cNvCxnSpPr>
            <a:stCxn id="5" idx="3"/>
            <a:endCxn id="39" idx="1"/>
          </p:cNvCxnSpPr>
          <p:nvPr/>
        </p:nvCxnSpPr>
        <p:spPr>
          <a:xfrm>
            <a:off x="2895600" y="3429000"/>
            <a:ext cx="792480" cy="1146952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肘形连接符 47"/>
          <p:cNvCxnSpPr>
            <a:stCxn id="5" idx="3"/>
            <a:endCxn id="40" idx="1"/>
          </p:cNvCxnSpPr>
          <p:nvPr/>
        </p:nvCxnSpPr>
        <p:spPr>
          <a:xfrm>
            <a:off x="2895600" y="3429000"/>
            <a:ext cx="792480" cy="2410252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4605207" y="2897900"/>
            <a:ext cx="1366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20 minutes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4605207" y="3962341"/>
            <a:ext cx="1366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35 minutes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4605206" y="5372893"/>
            <a:ext cx="1366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15 minutes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4578689" y="1737360"/>
            <a:ext cx="1366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10 minutes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7565729" y="1737360"/>
            <a:ext cx="2743200" cy="6472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</a:rPr>
              <a:t>Topic 1: Sensors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7565729" y="3062713"/>
            <a:ext cx="2743200" cy="6472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</a:rPr>
              <a:t>Topic 2: Arduino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7565729" y="4388067"/>
            <a:ext cx="2743200" cy="6472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</a:rPr>
              <a:t>Topic 3: Python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cxnSp>
        <p:nvCxnSpPr>
          <p:cNvPr id="31" name="肘形连接符 30"/>
          <p:cNvCxnSpPr>
            <a:stCxn id="38" idx="3"/>
            <a:endCxn id="28" idx="1"/>
          </p:cNvCxnSpPr>
          <p:nvPr/>
        </p:nvCxnSpPr>
        <p:spPr>
          <a:xfrm flipV="1">
            <a:off x="6827520" y="2060968"/>
            <a:ext cx="738209" cy="1311692"/>
          </a:xfrm>
          <a:prstGeom prst="bentConnector3">
            <a:avLst>
              <a:gd name="adj1" fmla="val 50000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肘形连接符 33"/>
          <p:cNvCxnSpPr>
            <a:stCxn id="38" idx="3"/>
            <a:endCxn id="29" idx="1"/>
          </p:cNvCxnSpPr>
          <p:nvPr/>
        </p:nvCxnSpPr>
        <p:spPr>
          <a:xfrm>
            <a:off x="6827520" y="3372660"/>
            <a:ext cx="738209" cy="13661"/>
          </a:xfrm>
          <a:prstGeom prst="bentConnector3">
            <a:avLst>
              <a:gd name="adj1" fmla="val 50000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肘形连接符 40"/>
          <p:cNvCxnSpPr>
            <a:stCxn id="38" idx="3"/>
            <a:endCxn id="30" idx="1"/>
          </p:cNvCxnSpPr>
          <p:nvPr/>
        </p:nvCxnSpPr>
        <p:spPr>
          <a:xfrm>
            <a:off x="6827520" y="3372660"/>
            <a:ext cx="738209" cy="1339015"/>
          </a:xfrm>
          <a:prstGeom prst="bentConnector3">
            <a:avLst>
              <a:gd name="adj1" fmla="val 50000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77BA9484-B039-4C68-96F5-E2F090E41692}"/>
              </a:ext>
            </a:extLst>
          </p:cNvPr>
          <p:cNvSpPr txBox="1"/>
          <p:nvPr/>
        </p:nvSpPr>
        <p:spPr>
          <a:xfrm>
            <a:off x="10520614" y="2924655"/>
            <a:ext cx="10530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Arthur</a:t>
            </a:r>
          </a:p>
          <a:p>
            <a:r>
              <a:rPr lang="en-US" altLang="zh-CN" dirty="0"/>
              <a:t>Charles</a:t>
            </a:r>
          </a:p>
          <a:p>
            <a:r>
              <a:rPr lang="en-US" altLang="zh-CN" dirty="0"/>
              <a:t>Margaret</a:t>
            </a:r>
            <a:endParaRPr lang="zh-CN" altLang="en-US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6AF79384-00DE-4F82-B758-A19A1012BA5C}"/>
              </a:ext>
            </a:extLst>
          </p:cNvPr>
          <p:cNvSpPr txBox="1"/>
          <p:nvPr/>
        </p:nvSpPr>
        <p:spPr>
          <a:xfrm>
            <a:off x="10569516" y="4250009"/>
            <a:ext cx="9552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Doris</a:t>
            </a:r>
          </a:p>
          <a:p>
            <a:r>
              <a:rPr lang="en-US" altLang="zh-CN" dirty="0"/>
              <a:t>Alex</a:t>
            </a:r>
          </a:p>
          <a:p>
            <a:r>
              <a:rPr lang="en-US" altLang="zh-CN" dirty="0"/>
              <a:t>Matt</a:t>
            </a:r>
            <a:endParaRPr lang="zh-CN" altLang="en-US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C42CF338-0D8C-4A63-9621-0D372C23FDCE}"/>
              </a:ext>
            </a:extLst>
          </p:cNvPr>
          <p:cNvSpPr txBox="1"/>
          <p:nvPr/>
        </p:nvSpPr>
        <p:spPr>
          <a:xfrm>
            <a:off x="10520614" y="1599303"/>
            <a:ext cx="16253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Michael</a:t>
            </a:r>
          </a:p>
          <a:p>
            <a:r>
              <a:rPr lang="en-US" altLang="zh-CN" dirty="0"/>
              <a:t>Enzo</a:t>
            </a:r>
          </a:p>
          <a:p>
            <a:r>
              <a:rPr lang="en-US" altLang="zh-CN" dirty="0"/>
              <a:t>David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B583246-4C02-4B84-AE56-597C000AF36F}"/>
              </a:ext>
            </a:extLst>
          </p:cNvPr>
          <p:cNvSpPr txBox="1"/>
          <p:nvPr/>
        </p:nvSpPr>
        <p:spPr>
          <a:xfrm>
            <a:off x="9084835" y="5451811"/>
            <a:ext cx="1336520" cy="5232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</a:rPr>
              <a:t>TA: Tom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04917"/>
      </p:ext>
    </p:extLst>
  </p:cSld>
  <p:clrMapOvr>
    <a:masterClrMapping/>
  </p:clrMapOvr>
</p:sld>
</file>

<file path=ppt/theme/theme1.xml><?xml version="1.0" encoding="utf-8"?>
<a:theme xmlns:a="http://schemas.openxmlformats.org/drawingml/2006/main" name="回顾">
  <a:themeElements>
    <a:clrScheme name="回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回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TM02900769[[fn=回顾]]</Template>
  <TotalTime>459</TotalTime>
  <Words>915</Words>
  <Application>Microsoft Office PowerPoint</Application>
  <PresentationFormat>宽屏</PresentationFormat>
  <Paragraphs>279</Paragraphs>
  <Slides>17</Slides>
  <Notes>3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等线</vt:lpstr>
      <vt:lpstr>黑体</vt:lpstr>
      <vt:lpstr>宋体</vt:lpstr>
      <vt:lpstr>Arial</vt:lpstr>
      <vt:lpstr>Calibri</vt:lpstr>
      <vt:lpstr>Calibri Light</vt:lpstr>
      <vt:lpstr>Century Schoolbook</vt:lpstr>
      <vt:lpstr>回顾</vt:lpstr>
      <vt:lpstr>Topic 7: Control STEAM PBL —— DIY smart control system: part 1 Automatic sensor viewer</vt:lpstr>
      <vt:lpstr>Lesson orientation</vt:lpstr>
      <vt:lpstr>Computer system</vt:lpstr>
      <vt:lpstr>PowerPoint 演示文稿</vt:lpstr>
      <vt:lpstr>Smart control system: STEAM PBL</vt:lpstr>
      <vt:lpstr>Smart control system: STEAM PBL</vt:lpstr>
      <vt:lpstr>Smart control system: STEAM PBL</vt:lpstr>
      <vt:lpstr>Automatic sensor viewer: introduction</vt:lpstr>
      <vt:lpstr>Lesson orientation</vt:lpstr>
      <vt:lpstr>Topic 1: sensors</vt:lpstr>
      <vt:lpstr>Topic 2: Arduino</vt:lpstr>
      <vt:lpstr>Topic 3: Python</vt:lpstr>
      <vt:lpstr>Lesson orientation</vt:lpstr>
      <vt:lpstr>Lesson orientation</vt:lpstr>
      <vt:lpstr>Reciprocal Learning </vt:lpstr>
      <vt:lpstr>Lesson orientation</vt:lpstr>
      <vt:lpstr>Next: Arduino + Android(App Inventor)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Topic 7: Control STEAM PBL —— DIY smart control system: part 1 Automatic sensor viewer</dc:title>
  <dc:creator>wudi</dc:creator>
  <cp:lastModifiedBy>D W</cp:lastModifiedBy>
  <cp:revision>27</cp:revision>
  <dcterms:created xsi:type="dcterms:W3CDTF">2017-10-30T02:44:01Z</dcterms:created>
  <dcterms:modified xsi:type="dcterms:W3CDTF">2017-10-30T15:27:38Z</dcterms:modified>
</cp:coreProperties>
</file>